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25"/>
  </p:notesMasterIdLst>
  <p:sldIdLst>
    <p:sldId id="256" r:id="rId2"/>
    <p:sldId id="292" r:id="rId3"/>
    <p:sldId id="298" r:id="rId4"/>
    <p:sldId id="293" r:id="rId5"/>
    <p:sldId id="294" r:id="rId6"/>
    <p:sldId id="296" r:id="rId7"/>
    <p:sldId id="297" r:id="rId8"/>
    <p:sldId id="268" r:id="rId9"/>
    <p:sldId id="283" r:id="rId10"/>
    <p:sldId id="270" r:id="rId11"/>
    <p:sldId id="275" r:id="rId12"/>
    <p:sldId id="272" r:id="rId13"/>
    <p:sldId id="299" r:id="rId14"/>
    <p:sldId id="282" r:id="rId15"/>
    <p:sldId id="284" r:id="rId16"/>
    <p:sldId id="285" r:id="rId17"/>
    <p:sldId id="300" r:id="rId18"/>
    <p:sldId id="277" r:id="rId19"/>
    <p:sldId id="274" r:id="rId20"/>
    <p:sldId id="279" r:id="rId21"/>
    <p:sldId id="302" r:id="rId22"/>
    <p:sldId id="304" r:id="rId23"/>
    <p:sldId id="303"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00"/>
    <a:srgbClr val="D8A993"/>
    <a:srgbClr val="009900"/>
    <a:srgbClr val="B401FD"/>
    <a:srgbClr val="FF0000"/>
    <a:srgbClr val="CC6600"/>
    <a:srgbClr val="4C9D96"/>
    <a:srgbClr val="FF4B4C"/>
    <a:srgbClr val="E77E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5"/>
    <p:restoredTop sz="93475"/>
  </p:normalViewPr>
  <p:slideViewPr>
    <p:cSldViewPr snapToGrid="0">
      <p:cViewPr varScale="1">
        <p:scale>
          <a:sx n="152" d="100"/>
          <a:sy n="152" d="100"/>
        </p:scale>
        <p:origin x="64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9d9c289f73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9d9c289f73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Hi I am Tom </a:t>
            </a:r>
            <a:r>
              <a:rPr lang="en-US" dirty="0" err="1"/>
              <a:t>Monnier</a:t>
            </a:r>
            <a:r>
              <a:rPr lang="en-US" dirty="0"/>
              <a:t> and I am going to present our work on deep transformation invariant clustering.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Learning image transformations is a hard task, we thus propose to model transformations as a sequence of transformation modules which are successively applied to the prototypes.</a:t>
            </a:r>
          </a:p>
          <a:p>
            <a:r>
              <a:rPr lang="en-US" dirty="0"/>
              <a:t>A transformation module can take the form of any parametric transformation that is differentiable. We defined 3 useful types of modules, namely the spatial transformers from </a:t>
            </a:r>
            <a:r>
              <a:rPr lang="en-US" dirty="0" err="1"/>
              <a:t>Jaderberg</a:t>
            </a:r>
            <a:r>
              <a:rPr lang="en-US" dirty="0"/>
              <a:t> et al, a color transformation corresponding to a channel-wise affine transformation and finally a morphological transformation that predicts dilation and erosion.</a:t>
            </a:r>
          </a:p>
          <a:p>
            <a:r>
              <a:rPr lang="en-US" dirty="0"/>
              <a:t>We found 2 intuitive elements were key to obtain good results. We adopted a curriculum learning strategy to learn the transformations sequentially, starting by the simplest one. And we reassign clusters that become empty during training, which is rather standard for a quantization method.</a:t>
            </a:r>
          </a:p>
        </p:txBody>
      </p:sp>
    </p:spTree>
    <p:extLst>
      <p:ext uri="{BB962C8B-B14F-4D97-AF65-F5344CB8AC3E}">
        <p14:creationId xmlns:p14="http://schemas.microsoft.com/office/powerpoint/2010/main" val="1706722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dd8bfbbd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dd8bfbbd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How does it look like on real image cases? Here is a MNIST query sample with a given learned prototype.</a:t>
            </a:r>
          </a:p>
          <a:p>
            <a:pPr marL="171450" lvl="0" indent="-171450" algn="l" rtl="0">
              <a:spcBef>
                <a:spcPts val="0"/>
              </a:spcBef>
              <a:spcAft>
                <a:spcPts val="0"/>
              </a:spcAft>
            </a:pPr>
            <a:r>
              <a:rPr lang="en-US" dirty="0"/>
              <a:t>For MNIST dataset, we first learn to coarsely align the prototype to the sample using a single affine transformation.</a:t>
            </a:r>
          </a:p>
          <a:p>
            <a:pPr marL="171450" lvl="0" indent="-171450" algn="l" rtl="0">
              <a:spcBef>
                <a:spcPts val="0"/>
              </a:spcBef>
              <a:spcAft>
                <a:spcPts val="0"/>
              </a:spcAft>
            </a:pPr>
            <a:r>
              <a:rPr lang="en-US" dirty="0"/>
              <a:t>Then we learn to adapt the thickness of the prototype using our morphological transformation.</a:t>
            </a:r>
          </a:p>
          <a:p>
            <a:pPr marL="171450" lvl="0" indent="-171450" algn="l" rtl="0">
              <a:spcBef>
                <a:spcPts val="0"/>
              </a:spcBef>
              <a:spcAft>
                <a:spcPts val="0"/>
              </a:spcAft>
            </a:pPr>
            <a:r>
              <a:rPr lang="en-US" dirty="0"/>
              <a:t>Finally we model local elastic deformations using a thin plate spline transformation. Note how resulting prototype matches accurately the query sample.</a:t>
            </a:r>
            <a:endParaRPr dirty="0"/>
          </a:p>
        </p:txBody>
      </p:sp>
    </p:spTree>
    <p:extLst>
      <p:ext uri="{BB962C8B-B14F-4D97-AF65-F5344CB8AC3E}">
        <p14:creationId xmlns:p14="http://schemas.microsoft.com/office/powerpoint/2010/main" val="2810132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evaluated our approach on standard image clustering benchmarks. We visually separated feature based methods and pixel based ones and mark methods that use data augmentation or ad hoc data representation. Both DTI K-means and DTI GMM obtain results on par with the best concurrent methods</a:t>
            </a:r>
          </a:p>
          <a:p>
            <a:r>
              <a:rPr lang="en-US" dirty="0"/>
              <a:t>In particular, we improve state of the art on both Fashion MNIST and SVHN datasets by a significant margin.</a:t>
            </a:r>
          </a:p>
        </p:txBody>
      </p:sp>
    </p:spTree>
    <p:extLst>
      <p:ext uri="{BB962C8B-B14F-4D97-AF65-F5344CB8AC3E}">
        <p14:creationId xmlns:p14="http://schemas.microsoft.com/office/powerpoint/2010/main" val="231583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Compared to most concurrent methods, we believe our approach also has the advantage to be strongly interpretable.</a:t>
            </a:r>
          </a:p>
          <a:p>
            <a:r>
              <a:rPr lang="en-US" dirty="0"/>
              <a:t>When we apply standard K-means, we observe that learned prototypes are mainly driven by color or spatial biases.</a:t>
            </a:r>
          </a:p>
          <a:p>
            <a:r>
              <a:rPr lang="en-US" dirty="0"/>
              <a:t>By explicitly modeling color and spatial alignments, our method yields much better and sharper prototypes.</a:t>
            </a:r>
          </a:p>
        </p:txBody>
      </p:sp>
    </p:spTree>
    <p:extLst>
      <p:ext uri="{BB962C8B-B14F-4D97-AF65-F5344CB8AC3E}">
        <p14:creationId xmlns:p14="http://schemas.microsoft.com/office/powerpoint/2010/main" val="1894261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sharpness of our prototypes (visualized at the top in purple) directly stems from the quality of the learned transformations. For a given query sample (in blue), we show aligned prototypes and highlight the closest prototype in green. Note how we manage to accurately model complex transformations like thickness or local elastic deformations.</a:t>
            </a:r>
          </a:p>
        </p:txBody>
      </p:sp>
    </p:spTree>
    <p:extLst>
      <p:ext uri="{BB962C8B-B14F-4D97-AF65-F5344CB8AC3E}">
        <p14:creationId xmlns:p14="http://schemas.microsoft.com/office/powerpoint/2010/main" val="55534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Similarly, when applied to object datasets like Fashion-MNIST, we manage to accurately deform the prototypes to match the different object instances.</a:t>
            </a:r>
          </a:p>
        </p:txBody>
      </p:sp>
    </p:spTree>
    <p:extLst>
      <p:ext uri="{BB962C8B-B14F-4D97-AF65-F5344CB8AC3E}">
        <p14:creationId xmlns:p14="http://schemas.microsoft.com/office/powerpoint/2010/main" val="1855005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For colored images like this colored MNIST dataset, we explicitly resolve color invariance with the dedicated module. In contrast to concurrent methods, it enables us to directly work with colored images without any pre-processing or manual ad hoc representations like Sobel filters.</a:t>
            </a:r>
          </a:p>
        </p:txBody>
      </p:sp>
    </p:spTree>
    <p:extLst>
      <p:ext uri="{BB962C8B-B14F-4D97-AF65-F5344CB8AC3E}">
        <p14:creationId xmlns:p14="http://schemas.microsoft.com/office/powerpoint/2010/main" val="3005122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also demonstrate our approach robustness by visualizing clustering results on web photo collections, like this collection of Florence images.</a:t>
            </a:r>
          </a:p>
          <a:p>
            <a:r>
              <a:rPr lang="en-US" dirty="0"/>
              <a:t>We show the 4 best qualitative prototypes learned with our approach when applied with 20 clusters. They are extremely sharp and detailed.</a:t>
            </a:r>
          </a:p>
          <a:p>
            <a:r>
              <a:rPr lang="en-US" dirty="0"/>
              <a:t>Expect few outlier samples, the clusters found have a surprisingly high purity.</a:t>
            </a:r>
          </a:p>
          <a:p>
            <a:r>
              <a:rPr lang="en-US" dirty="0"/>
              <a:t>Even for such complex images, we manage to model real transformations like illumination variations and viewpoint changes.</a:t>
            </a:r>
          </a:p>
        </p:txBody>
      </p:sp>
    </p:spTree>
    <p:extLst>
      <p:ext uri="{BB962C8B-B14F-4D97-AF65-F5344CB8AC3E}">
        <p14:creationId xmlns:p14="http://schemas.microsoft.com/office/powerpoint/2010/main" val="3759283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we compare the full sets of prototypes learned with standard K-means and our deep transformation invariant adaptation, the results are impressive. The simple combination of our color and spatial alignments allows us to turn a failing K-means algorithm into a successful clustering method that is able to discover meaningful clusters.</a:t>
            </a:r>
          </a:p>
        </p:txBody>
      </p:sp>
    </p:spTree>
    <p:extLst>
      <p:ext uri="{BB962C8B-B14F-4D97-AF65-F5344CB8AC3E}">
        <p14:creationId xmlns:p14="http://schemas.microsoft.com/office/powerpoint/2010/main" val="427237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Finally, we show that our clustering method could be applied to unfiltered sets of Instagram images associated to specific hashtags. Even if most images look like noise,</a:t>
            </a:r>
          </a:p>
          <a:p>
            <a:r>
              <a:rPr lang="en-US" dirty="0"/>
              <a:t>we manage to discover iconic photos and iconic poses. In particular, we recognize a </a:t>
            </a:r>
            <a:r>
              <a:rPr lang="en-US" dirty="0" err="1"/>
              <a:t>santa</a:t>
            </a:r>
            <a:r>
              <a:rPr lang="en-US" dirty="0"/>
              <a:t> in a red chair, alone or seated next to two children.</a:t>
            </a:r>
          </a:p>
        </p:txBody>
      </p:sp>
    </p:spTree>
    <p:extLst>
      <p:ext uri="{BB962C8B-B14F-4D97-AF65-F5344CB8AC3E}">
        <p14:creationId xmlns:p14="http://schemas.microsoft.com/office/powerpoint/2010/main" val="2574681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9d9c289f73_0_7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9d9c289f73_0_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In a nutshell, we introduce a deep clustering framework that jointly learns prototypes and prototype to sample alignments to match raw input data. It is state of the art, strongly interpretable and can be applied to web image collections. “break”</a:t>
            </a:r>
            <a:endParaRPr dirty="0"/>
          </a:p>
        </p:txBody>
      </p:sp>
    </p:spTree>
    <p:extLst>
      <p:ext uri="{BB962C8B-B14F-4D97-AF65-F5344CB8AC3E}">
        <p14:creationId xmlns:p14="http://schemas.microsoft.com/office/powerpoint/2010/main" val="77031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successful results are validated on other Instagram hashtags, like </a:t>
            </a:r>
            <a:r>
              <a:rPr lang="en-US" dirty="0" err="1"/>
              <a:t>bali</a:t>
            </a:r>
            <a:r>
              <a:rPr lang="en-US" dirty="0"/>
              <a:t> temple, </a:t>
            </a:r>
            <a:r>
              <a:rPr lang="en-US" dirty="0" err="1"/>
              <a:t>trevi</a:t>
            </a:r>
            <a:r>
              <a:rPr lang="en-US" dirty="0"/>
              <a:t> fountain or wedding kiss. To the best of our knowledge, we are the first to report this type of results from raw social network image collections</a:t>
            </a:r>
          </a:p>
          <a:p>
            <a:r>
              <a:rPr lang="en-US" dirty="0"/>
              <a:t>Interestingly, some of the prototypes are still really sharp like the top left one. By looking at associated samples, </a:t>
            </a:r>
          </a:p>
        </p:txBody>
      </p:sp>
    </p:spTree>
    <p:extLst>
      <p:ext uri="{BB962C8B-B14F-4D97-AF65-F5344CB8AC3E}">
        <p14:creationId xmlns:p14="http://schemas.microsoft.com/office/powerpoint/2010/main" val="1757958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found that it actually corresponds to an iconic photograph usually shot when travelling to Bali.</a:t>
            </a:r>
          </a:p>
        </p:txBody>
      </p:sp>
    </p:spTree>
    <p:extLst>
      <p:ext uri="{BB962C8B-B14F-4D97-AF65-F5344CB8AC3E}">
        <p14:creationId xmlns:p14="http://schemas.microsoft.com/office/powerpoint/2010/main" val="929821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conclude, we introduced a deep clustering approach which jointly learns prototypes and transformation invariant assignments to match raw input data.</a:t>
            </a:r>
          </a:p>
          <a:p>
            <a:r>
              <a:rPr lang="en-US" dirty="0"/>
              <a:t>Despite its apparent simplicity, our method comes with several advantages, including state of the art performances and a strong interpretability of clustering results. Finally, note that the framework is generic and could be applied to other types of data with known transformation-invariant semantics, like 3D point clouds or time series.</a:t>
            </a:r>
          </a:p>
          <a:p>
            <a:endParaRPr lang="en-US" dirty="0"/>
          </a:p>
        </p:txBody>
      </p:sp>
    </p:spTree>
    <p:extLst>
      <p:ext uri="{BB962C8B-B14F-4D97-AF65-F5344CB8AC3E}">
        <p14:creationId xmlns:p14="http://schemas.microsoft.com/office/powerpoint/2010/main" val="2219993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9d9c289f73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9d9c289f73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The code is online, check out our paper for additional experiments and details, thanks!</a:t>
            </a:r>
          </a:p>
        </p:txBody>
      </p:sp>
    </p:spTree>
    <p:extLst>
      <p:ext uri="{BB962C8B-B14F-4D97-AF65-F5344CB8AC3E}">
        <p14:creationId xmlns:p14="http://schemas.microsoft.com/office/powerpoint/2010/main" val="1620039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9d9c289f73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9d9c289f73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Why do traditional clustering algorithms fail on images?</a:t>
            </a:r>
          </a:p>
          <a:p>
            <a:pPr marL="171450" lvl="0" indent="-171450" algn="l" rtl="0">
              <a:spcBef>
                <a:spcPts val="0"/>
              </a:spcBef>
              <a:spcAft>
                <a:spcPts val="0"/>
              </a:spcAft>
            </a:pPr>
            <a:r>
              <a:rPr lang="en-US" dirty="0"/>
              <a:t>If you look at standard clustering algorithms, they typically rely on distances which are not invariant to image transformations.</a:t>
            </a:r>
          </a:p>
          <a:p>
            <a:pPr marL="171450" lvl="0" indent="-171450" algn="l" rtl="0">
              <a:spcBef>
                <a:spcPts val="0"/>
              </a:spcBef>
              <a:spcAft>
                <a:spcPts val="0"/>
              </a:spcAft>
            </a:pPr>
            <a:r>
              <a:rPr lang="en-US" dirty="0"/>
              <a:t>Even in the simplest case of translated images, resulting L2 distance is not informative if images are not aligned,</a:t>
            </a:r>
          </a:p>
          <a:p>
            <a:pPr marL="171450" lvl="0" indent="-171450" algn="l" rtl="0">
              <a:spcBef>
                <a:spcPts val="0"/>
              </a:spcBef>
              <a:spcAft>
                <a:spcPts val="0"/>
              </a:spcAft>
            </a:pPr>
            <a:r>
              <a:rPr lang="en-US" dirty="0"/>
              <a:t>and this observation holds for more complex image transformations, like other spatial modifications, morphological deformations or color changes.</a:t>
            </a:r>
            <a:endParaRPr dirty="0"/>
          </a:p>
        </p:txBody>
      </p:sp>
    </p:spTree>
    <p:extLst>
      <p:ext uri="{BB962C8B-B14F-4D97-AF65-F5344CB8AC3E}">
        <p14:creationId xmlns:p14="http://schemas.microsoft.com/office/powerpoint/2010/main" val="157955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9d9c289f73_0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9d9c289f73_0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For this reason, most image clustering methods perform clustering in a feature space that is likely to resolve invariance. Learning meaningful representations is challenging and</a:t>
            </a:r>
          </a:p>
          <a:p>
            <a:pPr marL="171450" lvl="0" indent="-171450" algn="l" rtl="0">
              <a:spcBef>
                <a:spcPts val="0"/>
              </a:spcBef>
              <a:spcAft>
                <a:spcPts val="0"/>
              </a:spcAft>
            </a:pPr>
            <a:r>
              <a:rPr lang="en-US" dirty="0"/>
              <a:t>this type of methods yields the best results on standard benchmarks. However they still struggle with real images and clustering results are difficult to interpret.</a:t>
            </a:r>
          </a:p>
          <a:p>
            <a:pPr marL="171450" lvl="0" indent="-171450" algn="l" rtl="0">
              <a:spcBef>
                <a:spcPts val="0"/>
              </a:spcBef>
              <a:spcAft>
                <a:spcPts val="0"/>
              </a:spcAft>
            </a:pPr>
            <a:r>
              <a:rPr lang="en-US" dirty="0"/>
              <a:t>On the contrary, a second set of approaches aims at explicitly modeling transformations to align images in pixel space before clustering them.</a:t>
            </a:r>
          </a:p>
          <a:p>
            <a:pPr marL="171450" lvl="0" indent="-171450" algn="l" rtl="0">
              <a:spcBef>
                <a:spcPts val="0"/>
              </a:spcBef>
              <a:spcAft>
                <a:spcPts val="0"/>
              </a:spcAft>
            </a:pPr>
            <a:r>
              <a:rPr lang="en-US" dirty="0"/>
              <a:t>Although much more interpretable, they typically involve complex optimizations, limiting their application to simple alignments and small datasets. We propose to revisit this line of works and to explicitly resolve transformation invariance with deep learning.</a:t>
            </a:r>
          </a:p>
          <a:p>
            <a:pPr marL="171450" lvl="0" indent="-171450" algn="l" rtl="0">
              <a:spcBef>
                <a:spcPts val="0"/>
              </a:spcBef>
              <a:spcAft>
                <a:spcPts val="0"/>
              </a:spcAft>
            </a:pPr>
            <a:endParaRPr lang="en-US" dirty="0"/>
          </a:p>
        </p:txBody>
      </p:sp>
    </p:spTree>
    <p:extLst>
      <p:ext uri="{BB962C8B-B14F-4D97-AF65-F5344CB8AC3E}">
        <p14:creationId xmlns:p14="http://schemas.microsoft.com/office/powerpoint/2010/main" val="1387751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9d9c289f73_0_7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9d9c289f73_0_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In this work, we present a prototype-based approach that performs clustering in pixel space by explicitly aligning prototypes using deep learning.</a:t>
            </a:r>
          </a:p>
          <a:p>
            <a:pPr marL="171450" lvl="0" indent="-171450" algn="l" rtl="0">
              <a:spcBef>
                <a:spcPts val="0"/>
              </a:spcBef>
              <a:spcAft>
                <a:spcPts val="0"/>
              </a:spcAft>
            </a:pPr>
            <a:r>
              <a:rPr lang="en-US" dirty="0"/>
              <a:t>By modeling complex alignments, we demonstrate state of the art results on standard benchmarks as well as applicability to unfiltered web image collections, like Instagram hashtags.</a:t>
            </a:r>
            <a:endParaRPr dirty="0"/>
          </a:p>
        </p:txBody>
      </p:sp>
    </p:spTree>
    <p:extLst>
      <p:ext uri="{BB962C8B-B14F-4D97-AF65-F5344CB8AC3E}">
        <p14:creationId xmlns:p14="http://schemas.microsoft.com/office/powerpoint/2010/main" val="1727092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d9c289f73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d9c289f73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Prototype-based clustering methods typically aim at learning a set of prototypes by minimizing a quantization error. </a:t>
            </a:r>
          </a:p>
          <a:p>
            <a:pPr marL="171450" lvl="0" indent="-171450" algn="l" rtl="0">
              <a:spcBef>
                <a:spcPts val="0"/>
              </a:spcBef>
              <a:spcAft>
                <a:spcPts val="0"/>
              </a:spcAft>
            </a:pPr>
            <a:r>
              <a:rPr lang="en-US" dirty="0"/>
              <a:t>Once the problem is solved, each sample is then assigned to the closest prototype.</a:t>
            </a:r>
            <a:endParaRPr dirty="0"/>
          </a:p>
        </p:txBody>
      </p:sp>
    </p:spTree>
    <p:extLst>
      <p:ext uri="{BB962C8B-B14F-4D97-AF65-F5344CB8AC3E}">
        <p14:creationId xmlns:p14="http://schemas.microsoft.com/office/powerpoint/2010/main" val="4144382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d9c289f73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d9c289f73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Our key insight is to explicitly model transformations, in this case a rotation</a:t>
            </a:r>
            <a:r>
              <a:rPr lang="en-US" dirty="0">
                <a:solidFill>
                  <a:srgbClr val="FF0000"/>
                </a:solidFill>
              </a:rPr>
              <a:t>, to which we want to make the clustering invariant</a:t>
            </a:r>
            <a:r>
              <a:rPr lang="en-US" dirty="0"/>
              <a:t>.</a:t>
            </a:r>
          </a:p>
          <a:p>
            <a:pPr marL="171450" lvl="0" indent="-171450" algn="l" rtl="0">
              <a:spcBef>
                <a:spcPts val="0"/>
              </a:spcBef>
              <a:spcAft>
                <a:spcPts val="0"/>
              </a:spcAft>
            </a:pPr>
            <a:r>
              <a:rPr lang="en-US" dirty="0"/>
              <a:t>For each sample, we first predict alignments of the prototypes.</a:t>
            </a:r>
          </a:p>
          <a:p>
            <a:pPr marL="171450" lvl="0" indent="-171450" algn="l" rtl="0">
              <a:spcBef>
                <a:spcPts val="0"/>
              </a:spcBef>
              <a:spcAft>
                <a:spcPts val="0"/>
              </a:spcAft>
            </a:pPr>
            <a:r>
              <a:rPr lang="en-US" dirty="0"/>
              <a:t>Then we use the transformed prototypes to compute the quantization error. </a:t>
            </a:r>
          </a:p>
          <a:p>
            <a:pPr marL="171450" lvl="0" indent="-171450" algn="l" rtl="0">
              <a:spcBef>
                <a:spcPts val="0"/>
              </a:spcBef>
              <a:spcAft>
                <a:spcPts val="0"/>
              </a:spcAft>
            </a:pPr>
            <a:r>
              <a:rPr lang="en-US" dirty="0"/>
              <a:t>We propose to predict alignment using deep learning and to jointly learn prototype and deep alignment by minimizing a single quantization loss.</a:t>
            </a:r>
            <a:endParaRPr dirty="0"/>
          </a:p>
        </p:txBody>
      </p:sp>
    </p:spTree>
    <p:extLst>
      <p:ext uri="{BB962C8B-B14F-4D97-AF65-F5344CB8AC3E}">
        <p14:creationId xmlns:p14="http://schemas.microsoft.com/office/powerpoint/2010/main" val="87154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formally, gradient based prototype methods optimize a set of prototypes to minimize a loss which evaluates how well they represent the samples. For example in K-means, L corresponds to the L2 distance to the closest prototype.</a:t>
            </a:r>
          </a:p>
          <a:p>
            <a:r>
              <a:rPr lang="en-US" dirty="0"/>
              <a:t>Assuming we have access to a group of transformations T parametrized by beta, one can instead minimize the following transformation invariant loss: where the minimum over betas is taken for each sample independently. We provide proof of the loss invariance to prototypes transformations in our paper. </a:t>
            </a:r>
          </a:p>
          <a:p>
            <a:r>
              <a:rPr lang="en-US" dirty="0"/>
              <a:t>We experimentally show it is faster and actually better to instead learn K deep prototype-specific predictors, where each predictor aims at associating to each sample the transformation parameters minimizing the loss. Because parameter predictors are now shared for all samples, this structure naturally regularizes the parameters for each sample, leading to better clustering results especially when modeling complex transformations.</a:t>
            </a:r>
          </a:p>
        </p:txBody>
      </p:sp>
    </p:spTree>
    <p:extLst>
      <p:ext uri="{BB962C8B-B14F-4D97-AF65-F5344CB8AC3E}">
        <p14:creationId xmlns:p14="http://schemas.microsoft.com/office/powerpoint/2010/main" val="1945875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apply this clustering framework to classical gradient based adaptations of K-means and Gaussian mixture model.</a:t>
            </a:r>
          </a:p>
          <a:p>
            <a:r>
              <a:rPr lang="en-US" dirty="0"/>
              <a:t>For K-means the quantization loss to minimize is the average Euclidean distance between each sample and the closest prototype.</a:t>
            </a:r>
          </a:p>
          <a:p>
            <a:r>
              <a:rPr lang="en-US" dirty="0"/>
              <a:t>This loss can be adapted to a deep transformation invariant loss, which we simply minimize jointly over prototypes and deep parameter predictors using a batch gradient descent algorithm.</a:t>
            </a:r>
          </a:p>
          <a:p>
            <a:r>
              <a:rPr lang="en-US" dirty="0"/>
              <a:t>For Gaussian mixture model, the loss to minimize is a negative log likelihood where </a:t>
            </a:r>
            <a:r>
              <a:rPr lang="en-US" dirty="0" err="1"/>
              <a:t>mu_k</a:t>
            </a:r>
            <a:r>
              <a:rPr lang="en-US" dirty="0"/>
              <a:t> and </a:t>
            </a:r>
            <a:r>
              <a:rPr lang="en-US" dirty="0" err="1"/>
              <a:t>sigma_k</a:t>
            </a:r>
            <a:r>
              <a:rPr lang="en-US" dirty="0"/>
              <a:t> are the mean and covariance matrices, and </a:t>
            </a:r>
            <a:r>
              <a:rPr lang="en-US" dirty="0" err="1"/>
              <a:t>pi_k</a:t>
            </a:r>
            <a:r>
              <a:rPr lang="en-US" dirty="0"/>
              <a:t> are the mixing probabilities.</a:t>
            </a:r>
          </a:p>
          <a:p>
            <a:r>
              <a:rPr lang="en-US" dirty="0"/>
              <a:t>Similarly it can be adapted to a deep transformation invariant loss, which is minimized over Gaussian parameters, mixing probabilities and deep predictors using a gradient based Expectation Maximization procedure.</a:t>
            </a:r>
          </a:p>
          <a:p>
            <a:endParaRPr lang="en-US" dirty="0"/>
          </a:p>
          <a:p>
            <a:endParaRPr lang="en-US" dirty="0"/>
          </a:p>
          <a:p>
            <a:endParaRPr lang="en-US" dirty="0"/>
          </a:p>
        </p:txBody>
      </p:sp>
    </p:spTree>
    <p:extLst>
      <p:ext uri="{BB962C8B-B14F-4D97-AF65-F5344CB8AC3E}">
        <p14:creationId xmlns:p14="http://schemas.microsoft.com/office/powerpoint/2010/main" val="375006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311700" y="800050"/>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g"/><Relationship Id="rId3" Type="http://schemas.openxmlformats.org/officeDocument/2006/relationships/image" Target="../media/image39.jpg"/><Relationship Id="rId7" Type="http://schemas.openxmlformats.org/officeDocument/2006/relationships/image" Target="../media/image42.jpg"/><Relationship Id="rId12"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23.png"/><Relationship Id="rId9" Type="http://schemas.openxmlformats.org/officeDocument/2006/relationships/image" Target="../media/image44.pn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hyperlink" Target="http://imagine.enpc.fr/~monniert/DTIClustering/"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github.com/monniert/dti-clusterin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g"/><Relationship Id="rId3" Type="http://schemas.openxmlformats.org/officeDocument/2006/relationships/image" Target="../media/image5.pn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0" y="735938"/>
            <a:ext cx="9144000" cy="1574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Deep Transformation-Invariant Clustering</a:t>
            </a:r>
            <a:endParaRPr sz="3200" dirty="0"/>
          </a:p>
        </p:txBody>
      </p:sp>
      <p:cxnSp>
        <p:nvCxnSpPr>
          <p:cNvPr id="59" name="Google Shape;59;p14"/>
          <p:cNvCxnSpPr/>
          <p:nvPr/>
        </p:nvCxnSpPr>
        <p:spPr>
          <a:xfrm rot="10800000" flipH="1">
            <a:off x="369150" y="2249725"/>
            <a:ext cx="8405700" cy="5100"/>
          </a:xfrm>
          <a:prstGeom prst="straightConnector1">
            <a:avLst/>
          </a:prstGeom>
          <a:noFill/>
          <a:ln w="76200" cap="flat" cmpd="sng">
            <a:solidFill>
              <a:srgbClr val="4C9D96"/>
            </a:solidFill>
            <a:prstDash val="solid"/>
            <a:round/>
            <a:headEnd type="none" w="med" len="med"/>
            <a:tailEnd type="none" w="med" len="med"/>
          </a:ln>
        </p:spPr>
      </p:cxnSp>
      <p:sp>
        <p:nvSpPr>
          <p:cNvPr id="60" name="Google Shape;60;p14"/>
          <p:cNvSpPr txBox="1">
            <a:spLocks noGrp="1"/>
          </p:cNvSpPr>
          <p:nvPr>
            <p:ph type="subTitle" idx="1"/>
          </p:nvPr>
        </p:nvSpPr>
        <p:spPr>
          <a:xfrm>
            <a:off x="287900" y="2624175"/>
            <a:ext cx="8520600" cy="157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b="1" dirty="0">
                <a:solidFill>
                  <a:schemeClr val="dk1"/>
                </a:solidFill>
              </a:rPr>
              <a:t>Tom </a:t>
            </a:r>
            <a:r>
              <a:rPr lang="en" sz="2200" b="1" dirty="0" err="1">
                <a:solidFill>
                  <a:schemeClr val="dk1"/>
                </a:solidFill>
              </a:rPr>
              <a:t>Monnier</a:t>
            </a:r>
            <a:r>
              <a:rPr lang="en" sz="2200" dirty="0">
                <a:solidFill>
                  <a:schemeClr val="dk1"/>
                </a:solidFill>
              </a:rPr>
              <a:t>, </a:t>
            </a:r>
            <a:r>
              <a:rPr lang="en" sz="2200" b="1" dirty="0">
                <a:solidFill>
                  <a:schemeClr val="dk1"/>
                </a:solidFill>
              </a:rPr>
              <a:t>Thibault </a:t>
            </a:r>
            <a:r>
              <a:rPr lang="en" sz="2200" b="1" dirty="0" err="1">
                <a:solidFill>
                  <a:schemeClr val="dk1"/>
                </a:solidFill>
              </a:rPr>
              <a:t>Groueix</a:t>
            </a:r>
            <a:r>
              <a:rPr lang="en" sz="2200" b="1" dirty="0">
                <a:solidFill>
                  <a:schemeClr val="dk1"/>
                </a:solidFill>
              </a:rPr>
              <a:t>, Mathieu </a:t>
            </a:r>
            <a:r>
              <a:rPr lang="en" sz="2200" b="1" dirty="0" err="1">
                <a:solidFill>
                  <a:schemeClr val="dk1"/>
                </a:solidFill>
              </a:rPr>
              <a:t>Aubry</a:t>
            </a:r>
            <a:endParaRPr sz="2200" b="1" dirty="0">
              <a:solidFill>
                <a:schemeClr val="dk1"/>
              </a:solidFill>
            </a:endParaRPr>
          </a:p>
          <a:p>
            <a:pPr marL="0" lvl="0" indent="0" algn="ctr" rtl="0">
              <a:spcBef>
                <a:spcPts val="0"/>
              </a:spcBef>
              <a:spcAft>
                <a:spcPts val="0"/>
              </a:spcAft>
              <a:buNone/>
            </a:pPr>
            <a:r>
              <a:rPr lang="en" sz="2000" i="1" dirty="0"/>
              <a:t>LIGM, </a:t>
            </a:r>
            <a:r>
              <a:rPr lang="en" sz="2000" i="1" dirty="0" err="1"/>
              <a:t>Ecole</a:t>
            </a:r>
            <a:r>
              <a:rPr lang="en" sz="2000" i="1" dirty="0"/>
              <a:t> des </a:t>
            </a:r>
            <a:r>
              <a:rPr lang="en" sz="2000" i="1" dirty="0" err="1"/>
              <a:t>Ponts</a:t>
            </a:r>
            <a:r>
              <a:rPr lang="en" sz="2000" i="1" dirty="0"/>
              <a:t>, </a:t>
            </a:r>
            <a:r>
              <a:rPr lang="en" sz="2000" i="1" dirty="0" err="1"/>
              <a:t>Univ</a:t>
            </a:r>
            <a:r>
              <a:rPr lang="en" sz="2000" i="1" dirty="0"/>
              <a:t> Gustave Eiffel, CNRS, France</a:t>
            </a:r>
            <a:endParaRPr sz="2000" i="1" dirty="0"/>
          </a:p>
          <a:p>
            <a:pPr marL="0" lvl="0" indent="0" algn="ctr" rtl="0">
              <a:spcBef>
                <a:spcPts val="0"/>
              </a:spcBef>
              <a:spcAft>
                <a:spcPts val="0"/>
              </a:spcAft>
              <a:buNone/>
            </a:pPr>
            <a:endParaRPr sz="2400" dirty="0"/>
          </a:p>
        </p:txBody>
      </p:sp>
      <p:sp>
        <p:nvSpPr>
          <p:cNvPr id="61" name="Google Shape;61;p14"/>
          <p:cNvSpPr txBox="1">
            <a:spLocks noGrp="1"/>
          </p:cNvSpPr>
          <p:nvPr>
            <p:ph type="subTitle" idx="1"/>
          </p:nvPr>
        </p:nvSpPr>
        <p:spPr>
          <a:xfrm>
            <a:off x="311700" y="73125"/>
            <a:ext cx="8520600" cy="41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dirty="0">
                <a:solidFill>
                  <a:schemeClr val="accent2"/>
                </a:solidFill>
              </a:rPr>
              <a:t>Neural Information Processing Systems 2020</a:t>
            </a:r>
            <a:endParaRPr sz="1700" i="1" dirty="0">
              <a:solidFill>
                <a:schemeClr val="accent2"/>
              </a:solidFill>
            </a:endParaRPr>
          </a:p>
        </p:txBody>
      </p:sp>
      <p:cxnSp>
        <p:nvCxnSpPr>
          <p:cNvPr id="62" name="Google Shape;62;p14"/>
          <p:cNvCxnSpPr/>
          <p:nvPr/>
        </p:nvCxnSpPr>
        <p:spPr>
          <a:xfrm rot="10800000" flipH="1">
            <a:off x="369150" y="785975"/>
            <a:ext cx="8405700" cy="5100"/>
          </a:xfrm>
          <a:prstGeom prst="straightConnector1">
            <a:avLst/>
          </a:prstGeom>
          <a:noFill/>
          <a:ln w="76200" cap="flat" cmpd="sng">
            <a:solidFill>
              <a:srgbClr val="4C9D96"/>
            </a:solidFill>
            <a:prstDash val="solid"/>
            <a:round/>
            <a:headEnd type="none" w="med" len="med"/>
            <a:tailEnd type="none" w="med" len="med"/>
          </a:ln>
        </p:spPr>
      </p:cxnSp>
      <p:pic>
        <p:nvPicPr>
          <p:cNvPr id="63" name="Google Shape;63;p14"/>
          <p:cNvPicPr preferRelativeResize="0"/>
          <p:nvPr/>
        </p:nvPicPr>
        <p:blipFill rotWithShape="1">
          <a:blip r:embed="rId3">
            <a:alphaModFix/>
          </a:blip>
          <a:srcRect r="-180" b="23745"/>
          <a:stretch/>
        </p:blipFill>
        <p:spPr>
          <a:xfrm>
            <a:off x="1645500" y="3601975"/>
            <a:ext cx="1371600" cy="1371600"/>
          </a:xfrm>
          <a:prstGeom prst="ellipse">
            <a:avLst/>
          </a:prstGeom>
          <a:noFill/>
          <a:ln>
            <a:noFill/>
          </a:ln>
        </p:spPr>
      </p:pic>
      <p:pic>
        <p:nvPicPr>
          <p:cNvPr id="64" name="Google Shape;64;p14"/>
          <p:cNvPicPr preferRelativeResize="0"/>
          <p:nvPr/>
        </p:nvPicPr>
        <p:blipFill rotWithShape="1">
          <a:blip r:embed="rId4">
            <a:alphaModFix/>
          </a:blip>
          <a:srcRect t="10928" b="9064"/>
          <a:stretch/>
        </p:blipFill>
        <p:spPr>
          <a:xfrm>
            <a:off x="6126900" y="3600474"/>
            <a:ext cx="1374600" cy="1374600"/>
          </a:xfrm>
          <a:prstGeom prst="ellipse">
            <a:avLst/>
          </a:prstGeom>
          <a:noFill/>
          <a:ln>
            <a:noFill/>
          </a:ln>
        </p:spPr>
      </p:pic>
      <p:pic>
        <p:nvPicPr>
          <p:cNvPr id="65" name="Google Shape;65;p14"/>
          <p:cNvPicPr preferRelativeResize="0"/>
          <p:nvPr/>
        </p:nvPicPr>
        <p:blipFill rotWithShape="1">
          <a:blip r:embed="rId5">
            <a:alphaModFix/>
          </a:blip>
          <a:srcRect r="832" b="12080"/>
          <a:stretch/>
        </p:blipFill>
        <p:spPr>
          <a:xfrm>
            <a:off x="3886200" y="3601975"/>
            <a:ext cx="1371600" cy="13716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724E-B684-9B45-89CA-6BF76A382F16}"/>
              </a:ext>
            </a:extLst>
          </p:cNvPr>
          <p:cNvSpPr>
            <a:spLocks noGrp="1"/>
          </p:cNvSpPr>
          <p:nvPr>
            <p:ph type="title"/>
          </p:nvPr>
        </p:nvSpPr>
        <p:spPr/>
        <p:txBody>
          <a:bodyPr/>
          <a:lstStyle/>
          <a:p>
            <a:r>
              <a:rPr lang="en-US" dirty="0"/>
              <a:t>Learning image transformations</a:t>
            </a:r>
          </a:p>
        </p:txBody>
      </p:sp>
      <p:sp>
        <p:nvSpPr>
          <p:cNvPr id="3" name="Text Placeholder 2">
            <a:extLst>
              <a:ext uri="{FF2B5EF4-FFF2-40B4-BE49-F238E27FC236}">
                <a16:creationId xmlns:a16="http://schemas.microsoft.com/office/drawing/2014/main" id="{C9012A5B-7A6A-B24C-83DD-14564736FFF6}"/>
              </a:ext>
            </a:extLst>
          </p:cNvPr>
          <p:cNvSpPr>
            <a:spLocks noGrp="1"/>
          </p:cNvSpPr>
          <p:nvPr>
            <p:ph type="body" idx="1"/>
          </p:nvPr>
        </p:nvSpPr>
        <p:spPr>
          <a:xfrm>
            <a:off x="311700" y="800050"/>
            <a:ext cx="8690984" cy="3863168"/>
          </a:xfrm>
        </p:spPr>
        <p:txBody>
          <a:bodyPr/>
          <a:lstStyle/>
          <a:p>
            <a:pPr marL="114300" indent="0">
              <a:buNone/>
            </a:pPr>
            <a:r>
              <a:rPr lang="en-US" b="1" dirty="0">
                <a:solidFill>
                  <a:schemeClr val="accent1"/>
                </a:solidFill>
              </a:rPr>
              <a:t>Transformation </a:t>
            </a:r>
            <a:r>
              <a:rPr lang="en-US" b="1" dirty="0">
                <a:solidFill>
                  <a:srgbClr val="4C9D96"/>
                </a:solidFill>
              </a:rPr>
              <a:t>sequence</a:t>
            </a:r>
            <a:r>
              <a:rPr lang="en-US" dirty="0">
                <a:solidFill>
                  <a:schemeClr val="bg2"/>
                </a:solidFill>
              </a:rPr>
              <a:t> </a:t>
            </a:r>
            <a:endParaRPr lang="en-US" b="1" dirty="0">
              <a:solidFill>
                <a:schemeClr val="accent1"/>
              </a:solidFill>
              <a:sym typeface="Wingdings" pitchFamily="2" charset="2"/>
            </a:endParaRPr>
          </a:p>
          <a:p>
            <a:pPr marL="114300" indent="0">
              <a:buNone/>
            </a:pPr>
            <a:endParaRPr lang="en-US" sz="2000" b="1" dirty="0">
              <a:solidFill>
                <a:schemeClr val="accent1"/>
              </a:solidFill>
              <a:sym typeface="Wingdings" pitchFamily="2" charset="2"/>
            </a:endParaRPr>
          </a:p>
          <a:p>
            <a:pPr marL="114300" indent="0">
              <a:buNone/>
            </a:pPr>
            <a:r>
              <a:rPr lang="en-US" b="1" dirty="0">
                <a:solidFill>
                  <a:schemeClr val="accent1"/>
                </a:solidFill>
                <a:sym typeface="Wingdings" pitchFamily="2" charset="2"/>
              </a:rPr>
              <a:t>Transformation module</a:t>
            </a:r>
            <a:endParaRPr lang="en-US" b="1" dirty="0">
              <a:sym typeface="Wingdings" pitchFamily="2" charset="2"/>
            </a:endParaRPr>
          </a:p>
          <a:p>
            <a:pPr marL="517525" lvl="1" indent="-173038">
              <a:lnSpc>
                <a:spcPct val="150000"/>
              </a:lnSpc>
              <a:spcBef>
                <a:spcPts val="0"/>
              </a:spcBef>
              <a:buSzPct val="100000"/>
              <a:buFont typeface=".AppleSystemUIFont"/>
              <a:buChar char="-"/>
            </a:pPr>
            <a:r>
              <a:rPr lang="en-US" sz="1800" b="1" dirty="0">
                <a:solidFill>
                  <a:schemeClr val="bg2"/>
                </a:solidFill>
              </a:rPr>
              <a:t>spatial transformers </a:t>
            </a:r>
            <a:r>
              <a:rPr lang="en-US" sz="1800" dirty="0">
                <a:solidFill>
                  <a:schemeClr val="bg2"/>
                </a:solidFill>
              </a:rPr>
              <a:t>[1] (affine        , projective          , thin-plate spline          )</a:t>
            </a:r>
          </a:p>
          <a:p>
            <a:pPr marL="517525" lvl="1" indent="-173038">
              <a:lnSpc>
                <a:spcPct val="150000"/>
              </a:lnSpc>
              <a:spcBef>
                <a:spcPts val="0"/>
              </a:spcBef>
              <a:buSzPct val="100000"/>
              <a:buFont typeface=".AppleSystemUIFont"/>
              <a:buChar char="-"/>
            </a:pPr>
            <a:r>
              <a:rPr lang="en-US" sz="1800" b="1" dirty="0">
                <a:solidFill>
                  <a:schemeClr val="bg2"/>
                </a:solidFill>
              </a:rPr>
              <a:t>color transformation         </a:t>
            </a:r>
          </a:p>
          <a:p>
            <a:pPr marL="517525" lvl="1" indent="-173038">
              <a:lnSpc>
                <a:spcPct val="150000"/>
              </a:lnSpc>
              <a:spcBef>
                <a:spcPts val="0"/>
              </a:spcBef>
              <a:buSzPct val="100000"/>
              <a:buFont typeface=".AppleSystemUIFont"/>
              <a:buChar char="-"/>
            </a:pPr>
            <a:r>
              <a:rPr lang="en-US" sz="1800" b="1" dirty="0">
                <a:solidFill>
                  <a:schemeClr val="bg2"/>
                </a:solidFill>
              </a:rPr>
              <a:t>morphological transformation</a:t>
            </a:r>
          </a:p>
          <a:p>
            <a:pPr marL="114300" indent="0">
              <a:buNone/>
            </a:pPr>
            <a:endParaRPr lang="en-US" sz="2000" b="1" dirty="0"/>
          </a:p>
          <a:p>
            <a:pPr marL="114300" indent="0">
              <a:buNone/>
            </a:pPr>
            <a:r>
              <a:rPr lang="en-US" b="1" dirty="0">
                <a:solidFill>
                  <a:schemeClr val="bg2"/>
                </a:solidFill>
              </a:rPr>
              <a:t>Key elements for training</a:t>
            </a:r>
          </a:p>
          <a:p>
            <a:pPr marL="628650" lvl="1" indent="-284163">
              <a:lnSpc>
                <a:spcPct val="150000"/>
              </a:lnSpc>
              <a:spcBef>
                <a:spcPts val="0"/>
              </a:spcBef>
              <a:buSzPct val="105000"/>
              <a:buFont typeface="+mj-lt"/>
              <a:buAutoNum type="arabicPeriod"/>
            </a:pPr>
            <a:r>
              <a:rPr lang="en-US" sz="1800" b="1" dirty="0">
                <a:solidFill>
                  <a:schemeClr val="accent1"/>
                </a:solidFill>
              </a:rPr>
              <a:t>curriculum learning of transformations</a:t>
            </a:r>
            <a:endParaRPr lang="en-US" sz="1800" dirty="0">
              <a:solidFill>
                <a:schemeClr val="bg2"/>
              </a:solidFill>
            </a:endParaRPr>
          </a:p>
          <a:p>
            <a:pPr marL="628650" lvl="1" indent="-284163">
              <a:lnSpc>
                <a:spcPct val="150000"/>
              </a:lnSpc>
              <a:spcBef>
                <a:spcPts val="0"/>
              </a:spcBef>
              <a:buSzPct val="105000"/>
              <a:buFont typeface="+mj-lt"/>
              <a:buAutoNum type="arabicPeriod"/>
            </a:pPr>
            <a:r>
              <a:rPr lang="en-US" sz="1800" b="1" dirty="0">
                <a:solidFill>
                  <a:schemeClr val="accent1"/>
                </a:solidFill>
              </a:rPr>
              <a:t>empty cluster reassignment</a:t>
            </a:r>
            <a:endParaRPr lang="en-US" sz="1800" b="1" dirty="0">
              <a:solidFill>
                <a:schemeClr val="bg2"/>
              </a:solidFill>
            </a:endParaRPr>
          </a:p>
        </p:txBody>
      </p:sp>
      <p:pic>
        <p:nvPicPr>
          <p:cNvPr id="5" name="Picture 4">
            <a:extLst>
              <a:ext uri="{FF2B5EF4-FFF2-40B4-BE49-F238E27FC236}">
                <a16:creationId xmlns:a16="http://schemas.microsoft.com/office/drawing/2014/main" id="{F0D82260-3523-3E41-9B70-21A82E0FB625}"/>
              </a:ext>
            </a:extLst>
          </p:cNvPr>
          <p:cNvPicPr>
            <a:picLocks noChangeAspect="1"/>
          </p:cNvPicPr>
          <p:nvPr/>
        </p:nvPicPr>
        <p:blipFill rotWithShape="1">
          <a:blip r:embed="rId3"/>
          <a:srcRect r="86547"/>
          <a:stretch/>
        </p:blipFill>
        <p:spPr>
          <a:xfrm>
            <a:off x="4137442" y="1805727"/>
            <a:ext cx="588407" cy="532998"/>
          </a:xfrm>
          <a:prstGeom prst="rect">
            <a:avLst/>
          </a:prstGeom>
        </p:spPr>
      </p:pic>
      <p:pic>
        <p:nvPicPr>
          <p:cNvPr id="7" name="Picture 6">
            <a:extLst>
              <a:ext uri="{FF2B5EF4-FFF2-40B4-BE49-F238E27FC236}">
                <a16:creationId xmlns:a16="http://schemas.microsoft.com/office/drawing/2014/main" id="{016D92DE-F322-204A-A5A9-D7944595A6CF}"/>
              </a:ext>
            </a:extLst>
          </p:cNvPr>
          <p:cNvPicPr>
            <a:picLocks noChangeAspect="1"/>
          </p:cNvPicPr>
          <p:nvPr/>
        </p:nvPicPr>
        <p:blipFill rotWithShape="1">
          <a:blip r:embed="rId4"/>
          <a:srcRect r="84173"/>
          <a:stretch/>
        </p:blipFill>
        <p:spPr>
          <a:xfrm>
            <a:off x="5735997" y="1821629"/>
            <a:ext cx="712672" cy="530352"/>
          </a:xfrm>
          <a:prstGeom prst="rect">
            <a:avLst/>
          </a:prstGeom>
        </p:spPr>
      </p:pic>
      <p:pic>
        <p:nvPicPr>
          <p:cNvPr id="9" name="Picture 8">
            <a:extLst>
              <a:ext uri="{FF2B5EF4-FFF2-40B4-BE49-F238E27FC236}">
                <a16:creationId xmlns:a16="http://schemas.microsoft.com/office/drawing/2014/main" id="{2660D97B-2B22-7449-A8EA-A262788859D4}"/>
              </a:ext>
            </a:extLst>
          </p:cNvPr>
          <p:cNvPicPr>
            <a:picLocks noChangeAspect="1"/>
          </p:cNvPicPr>
          <p:nvPr/>
        </p:nvPicPr>
        <p:blipFill rotWithShape="1">
          <a:blip r:embed="rId5"/>
          <a:srcRect r="85971"/>
          <a:stretch/>
        </p:blipFill>
        <p:spPr>
          <a:xfrm>
            <a:off x="8112333" y="1821629"/>
            <a:ext cx="619286" cy="530352"/>
          </a:xfrm>
          <a:prstGeom prst="rect">
            <a:avLst/>
          </a:prstGeom>
        </p:spPr>
      </p:pic>
      <p:pic>
        <p:nvPicPr>
          <p:cNvPr id="11" name="Picture 10">
            <a:extLst>
              <a:ext uri="{FF2B5EF4-FFF2-40B4-BE49-F238E27FC236}">
                <a16:creationId xmlns:a16="http://schemas.microsoft.com/office/drawing/2014/main" id="{D01AB454-AE1C-F74A-A58D-B8018E01DB81}"/>
              </a:ext>
            </a:extLst>
          </p:cNvPr>
          <p:cNvPicPr>
            <a:picLocks noChangeAspect="1"/>
          </p:cNvPicPr>
          <p:nvPr/>
        </p:nvPicPr>
        <p:blipFill rotWithShape="1">
          <a:blip r:embed="rId6"/>
          <a:srcRect r="86187"/>
          <a:stretch/>
        </p:blipFill>
        <p:spPr>
          <a:xfrm>
            <a:off x="3173444" y="2213840"/>
            <a:ext cx="607604" cy="530352"/>
          </a:xfrm>
          <a:prstGeom prst="rect">
            <a:avLst/>
          </a:prstGeom>
        </p:spPr>
      </p:pic>
      <p:pic>
        <p:nvPicPr>
          <p:cNvPr id="13" name="Picture 12">
            <a:extLst>
              <a:ext uri="{FF2B5EF4-FFF2-40B4-BE49-F238E27FC236}">
                <a16:creationId xmlns:a16="http://schemas.microsoft.com/office/drawing/2014/main" id="{807279C0-440A-A447-959C-F58150FDF314}"/>
              </a:ext>
            </a:extLst>
          </p:cNvPr>
          <p:cNvPicPr>
            <a:picLocks noChangeAspect="1"/>
          </p:cNvPicPr>
          <p:nvPr/>
        </p:nvPicPr>
        <p:blipFill rotWithShape="1">
          <a:blip r:embed="rId7"/>
          <a:srcRect r="84245"/>
          <a:stretch/>
        </p:blipFill>
        <p:spPr>
          <a:xfrm>
            <a:off x="4189804" y="2655800"/>
            <a:ext cx="711890" cy="530352"/>
          </a:xfrm>
          <a:prstGeom prst="rect">
            <a:avLst/>
          </a:prstGeom>
        </p:spPr>
      </p:pic>
      <p:pic>
        <p:nvPicPr>
          <p:cNvPr id="15" name="Picture 14">
            <a:extLst>
              <a:ext uri="{FF2B5EF4-FFF2-40B4-BE49-F238E27FC236}">
                <a16:creationId xmlns:a16="http://schemas.microsoft.com/office/drawing/2014/main" id="{37EA9D85-5E78-524F-B07B-0B57C7FFBEC3}"/>
              </a:ext>
            </a:extLst>
          </p:cNvPr>
          <p:cNvPicPr>
            <a:picLocks noChangeAspect="1"/>
          </p:cNvPicPr>
          <p:nvPr/>
        </p:nvPicPr>
        <p:blipFill rotWithShape="1">
          <a:blip r:embed="rId8"/>
          <a:srcRect t="35610" r="45108" b="34007"/>
          <a:stretch/>
        </p:blipFill>
        <p:spPr>
          <a:xfrm>
            <a:off x="3525412" y="739438"/>
            <a:ext cx="3158964" cy="558926"/>
          </a:xfrm>
          <a:prstGeom prst="rect">
            <a:avLst/>
          </a:prstGeom>
        </p:spPr>
      </p:pic>
      <p:sp>
        <p:nvSpPr>
          <p:cNvPr id="4" name="Slide Number Placeholder 3">
            <a:extLst>
              <a:ext uri="{FF2B5EF4-FFF2-40B4-BE49-F238E27FC236}">
                <a16:creationId xmlns:a16="http://schemas.microsoft.com/office/drawing/2014/main" id="{CA63B86A-8E38-8747-8402-F88AF61D24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6" name="TextBox 5">
            <a:extLst>
              <a:ext uri="{FF2B5EF4-FFF2-40B4-BE49-F238E27FC236}">
                <a16:creationId xmlns:a16="http://schemas.microsoft.com/office/drawing/2014/main" id="{D053EDDE-AAAA-8740-8693-4969F00CC12D}"/>
              </a:ext>
            </a:extLst>
          </p:cNvPr>
          <p:cNvSpPr txBox="1"/>
          <p:nvPr/>
        </p:nvSpPr>
        <p:spPr>
          <a:xfrm>
            <a:off x="272230" y="4723830"/>
            <a:ext cx="8599539" cy="307777"/>
          </a:xfrm>
          <a:prstGeom prst="rect">
            <a:avLst/>
          </a:prstGeom>
          <a:noFill/>
        </p:spPr>
        <p:txBody>
          <a:bodyPr wrap="square" rtlCol="0">
            <a:spAutoFit/>
          </a:bodyPr>
          <a:lstStyle/>
          <a:p>
            <a:pPr algn="ctr"/>
            <a:r>
              <a:rPr lang="en-US" dirty="0">
                <a:solidFill>
                  <a:schemeClr val="tx2"/>
                </a:solidFill>
              </a:rPr>
              <a:t>[1] </a:t>
            </a:r>
            <a:r>
              <a:rPr lang="en-US" dirty="0" err="1">
                <a:solidFill>
                  <a:schemeClr val="tx2"/>
                </a:solidFill>
              </a:rPr>
              <a:t>Jaderberg</a:t>
            </a:r>
            <a:r>
              <a:rPr lang="en-US" dirty="0">
                <a:solidFill>
                  <a:schemeClr val="tx2"/>
                </a:solidFill>
              </a:rPr>
              <a:t> et al., Spatial Transformer Networks </a:t>
            </a:r>
            <a:r>
              <a:rPr lang="en-US" dirty="0">
                <a:solidFill>
                  <a:schemeClr val="tx2">
                    <a:lumMod val="50000"/>
                  </a:schemeClr>
                </a:solidFill>
              </a:rPr>
              <a:t>(NIPS 2015)</a:t>
            </a:r>
          </a:p>
        </p:txBody>
      </p:sp>
    </p:spTree>
    <p:extLst>
      <p:ext uri="{BB962C8B-B14F-4D97-AF65-F5344CB8AC3E}">
        <p14:creationId xmlns:p14="http://schemas.microsoft.com/office/powerpoint/2010/main" val="308323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39" name="Picture 38">
            <a:extLst>
              <a:ext uri="{FF2B5EF4-FFF2-40B4-BE49-F238E27FC236}">
                <a16:creationId xmlns:a16="http://schemas.microsoft.com/office/drawing/2014/main" id="{A3BA2140-980C-8E48-BECB-4C03A0152922}"/>
              </a:ext>
            </a:extLst>
          </p:cNvPr>
          <p:cNvPicPr>
            <a:picLocks noChangeAspect="1"/>
          </p:cNvPicPr>
          <p:nvPr/>
        </p:nvPicPr>
        <p:blipFill>
          <a:blip r:embed="rId3"/>
          <a:stretch>
            <a:fillRect/>
          </a:stretch>
        </p:blipFill>
        <p:spPr>
          <a:xfrm>
            <a:off x="440054" y="1748692"/>
            <a:ext cx="803631" cy="803631"/>
          </a:xfrm>
          <a:prstGeom prst="rect">
            <a:avLst/>
          </a:prstGeom>
          <a:ln w="38100">
            <a:noFill/>
          </a:ln>
        </p:spPr>
      </p:pic>
      <p:sp>
        <p:nvSpPr>
          <p:cNvPr id="123" name="Google Shape;123;p22"/>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Example on MNIST</a:t>
            </a:r>
            <a:endParaRPr dirty="0"/>
          </a:p>
        </p:txBody>
      </p:sp>
      <p:pic>
        <p:nvPicPr>
          <p:cNvPr id="11" name="Picture 10">
            <a:extLst>
              <a:ext uri="{FF2B5EF4-FFF2-40B4-BE49-F238E27FC236}">
                <a16:creationId xmlns:a16="http://schemas.microsoft.com/office/drawing/2014/main" id="{94B973C3-9073-0141-9A0F-81B9BCF1ECC5}"/>
              </a:ext>
            </a:extLst>
          </p:cNvPr>
          <p:cNvPicPr>
            <a:picLocks noChangeAspect="1"/>
          </p:cNvPicPr>
          <p:nvPr/>
        </p:nvPicPr>
        <p:blipFill>
          <a:blip r:embed="rId3"/>
          <a:stretch>
            <a:fillRect/>
          </a:stretch>
        </p:blipFill>
        <p:spPr>
          <a:xfrm>
            <a:off x="7994582" y="1741852"/>
            <a:ext cx="803631" cy="803631"/>
          </a:xfrm>
          <a:prstGeom prst="rect">
            <a:avLst/>
          </a:prstGeom>
          <a:ln w="38100">
            <a:noFill/>
          </a:ln>
        </p:spPr>
      </p:pic>
      <p:grpSp>
        <p:nvGrpSpPr>
          <p:cNvPr id="2" name="Group 1">
            <a:extLst>
              <a:ext uri="{FF2B5EF4-FFF2-40B4-BE49-F238E27FC236}">
                <a16:creationId xmlns:a16="http://schemas.microsoft.com/office/drawing/2014/main" id="{F8BD67C7-054A-B640-8421-C2C98CFB9E2F}"/>
              </a:ext>
            </a:extLst>
          </p:cNvPr>
          <p:cNvGrpSpPr/>
          <p:nvPr/>
        </p:nvGrpSpPr>
        <p:grpSpPr>
          <a:xfrm>
            <a:off x="1425852" y="1658141"/>
            <a:ext cx="645693" cy="971054"/>
            <a:chOff x="1378717" y="1343610"/>
            <a:chExt cx="645693" cy="971054"/>
          </a:xfrm>
        </p:grpSpPr>
        <p:sp>
          <p:nvSpPr>
            <p:cNvPr id="15" name="Rectangle 14">
              <a:extLst>
                <a:ext uri="{FF2B5EF4-FFF2-40B4-BE49-F238E27FC236}">
                  <a16:creationId xmlns:a16="http://schemas.microsoft.com/office/drawing/2014/main" id="{068CED24-EC5D-B840-A46F-55D2AF9645CE}"/>
                </a:ext>
              </a:extLst>
            </p:cNvPr>
            <p:cNvSpPr/>
            <p:nvPr/>
          </p:nvSpPr>
          <p:spPr>
            <a:xfrm>
              <a:off x="1378717" y="1343610"/>
              <a:ext cx="167423" cy="971054"/>
            </a:xfrm>
            <a:prstGeom prst="rect">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37E693-5758-234A-A870-34E31D2598AB}"/>
                </a:ext>
              </a:extLst>
            </p:cNvPr>
            <p:cNvSpPr/>
            <p:nvPr/>
          </p:nvSpPr>
          <p:spPr>
            <a:xfrm>
              <a:off x="1633267" y="1433147"/>
              <a:ext cx="153227" cy="803631"/>
            </a:xfrm>
            <a:prstGeom prst="rect">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DC56FB-0C9C-FF47-83AD-15A6F89F4AA8}"/>
                </a:ext>
              </a:extLst>
            </p:cNvPr>
            <p:cNvSpPr/>
            <p:nvPr/>
          </p:nvSpPr>
          <p:spPr>
            <a:xfrm>
              <a:off x="1873619" y="1503481"/>
              <a:ext cx="150791" cy="664993"/>
            </a:xfrm>
            <a:prstGeom prst="rect">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2424061-773D-C94D-A047-BA7A6335136F}"/>
                </a:ext>
              </a:extLst>
            </p:cNvPr>
            <p:cNvPicPr>
              <a:picLocks noChangeAspect="1"/>
            </p:cNvPicPr>
            <p:nvPr/>
          </p:nvPicPr>
          <p:blipFill rotWithShape="1">
            <a:blip r:embed="rId4"/>
            <a:srcRect l="12871" t="25888" r="13098" b="23943"/>
            <a:stretch/>
          </p:blipFill>
          <p:spPr>
            <a:xfrm>
              <a:off x="1504404" y="1628577"/>
              <a:ext cx="404931" cy="401816"/>
            </a:xfrm>
            <a:prstGeom prst="rect">
              <a:avLst/>
            </a:prstGeom>
            <a:ln w="25400">
              <a:solidFill>
                <a:srgbClr val="CC6600"/>
              </a:solidFill>
              <a:miter lim="800000"/>
            </a:ln>
          </p:spPr>
        </p:pic>
      </p:grpSp>
      <p:pic>
        <p:nvPicPr>
          <p:cNvPr id="14" name="Picture 13">
            <a:extLst>
              <a:ext uri="{FF2B5EF4-FFF2-40B4-BE49-F238E27FC236}">
                <a16:creationId xmlns:a16="http://schemas.microsoft.com/office/drawing/2014/main" id="{BAD079B6-51CE-424F-BAD2-DCF07DB07E22}"/>
              </a:ext>
            </a:extLst>
          </p:cNvPr>
          <p:cNvPicPr>
            <a:picLocks noChangeAspect="1"/>
          </p:cNvPicPr>
          <p:nvPr/>
        </p:nvPicPr>
        <p:blipFill>
          <a:blip r:embed="rId5"/>
          <a:stretch>
            <a:fillRect/>
          </a:stretch>
        </p:blipFill>
        <p:spPr>
          <a:xfrm>
            <a:off x="440055" y="3241698"/>
            <a:ext cx="803631" cy="803631"/>
          </a:xfrm>
          <a:prstGeom prst="rect">
            <a:avLst/>
          </a:prstGeom>
          <a:ln w="38100">
            <a:noFill/>
          </a:ln>
        </p:spPr>
      </p:pic>
      <p:grpSp>
        <p:nvGrpSpPr>
          <p:cNvPr id="3" name="Group 2">
            <a:extLst>
              <a:ext uri="{FF2B5EF4-FFF2-40B4-BE49-F238E27FC236}">
                <a16:creationId xmlns:a16="http://schemas.microsoft.com/office/drawing/2014/main" id="{3C3698C1-DF8A-DB4E-ADF1-0E8B7D710596}"/>
              </a:ext>
            </a:extLst>
          </p:cNvPr>
          <p:cNvGrpSpPr/>
          <p:nvPr/>
        </p:nvGrpSpPr>
        <p:grpSpPr>
          <a:xfrm>
            <a:off x="1425852" y="2150509"/>
            <a:ext cx="2769618" cy="1896505"/>
            <a:chOff x="1378717" y="1835978"/>
            <a:chExt cx="2769618" cy="1896505"/>
          </a:xfrm>
        </p:grpSpPr>
        <p:sp>
          <p:nvSpPr>
            <p:cNvPr id="51" name="Oval 50">
              <a:extLst>
                <a:ext uri="{FF2B5EF4-FFF2-40B4-BE49-F238E27FC236}">
                  <a16:creationId xmlns:a16="http://schemas.microsoft.com/office/drawing/2014/main" id="{EF7FCDCB-C95B-9046-8370-62A0B5AE6E16}"/>
                </a:ext>
              </a:extLst>
            </p:cNvPr>
            <p:cNvSpPr>
              <a:spLocks noChangeAspect="1"/>
            </p:cNvSpPr>
            <p:nvPr/>
          </p:nvSpPr>
          <p:spPr>
            <a:xfrm>
              <a:off x="2261857" y="2987438"/>
              <a:ext cx="683086" cy="683086"/>
            </a:xfrm>
            <a:prstGeom prst="ellipse">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0D96F0C5-7160-BF43-8F35-895E23B0A844}"/>
                </a:ext>
              </a:extLst>
            </p:cNvPr>
            <p:cNvCxnSpPr>
              <a:cxnSpLocks/>
              <a:endCxn id="51" idx="2"/>
            </p:cNvCxnSpPr>
            <p:nvPr/>
          </p:nvCxnSpPr>
          <p:spPr>
            <a:xfrm>
              <a:off x="1378717" y="3328981"/>
              <a:ext cx="883140" cy="0"/>
            </a:xfrm>
            <a:prstGeom prst="straightConnector1">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16BBB13D-D0D1-2A44-A64F-E089F2A6FFCE}"/>
                </a:ext>
              </a:extLst>
            </p:cNvPr>
            <p:cNvPicPr>
              <a:picLocks noChangeAspect="1"/>
            </p:cNvPicPr>
            <p:nvPr/>
          </p:nvPicPr>
          <p:blipFill rotWithShape="1">
            <a:blip r:embed="rId6"/>
            <a:srcRect l="14472" t="24388" r="16463" b="27135"/>
            <a:stretch/>
          </p:blipFill>
          <p:spPr>
            <a:xfrm>
              <a:off x="2336005" y="3097982"/>
              <a:ext cx="534790" cy="461999"/>
            </a:xfrm>
            <a:prstGeom prst="rect">
              <a:avLst/>
            </a:prstGeom>
          </p:spPr>
        </p:pic>
        <p:cxnSp>
          <p:nvCxnSpPr>
            <p:cNvPr id="62" name="Straight Arrow Connector 61">
              <a:extLst>
                <a:ext uri="{FF2B5EF4-FFF2-40B4-BE49-F238E27FC236}">
                  <a16:creationId xmlns:a16="http://schemas.microsoft.com/office/drawing/2014/main" id="{E6C5B384-14FC-5B4D-B362-49EAC4F3A9F4}"/>
                </a:ext>
              </a:extLst>
            </p:cNvPr>
            <p:cNvCxnSpPr>
              <a:cxnSpLocks/>
              <a:stCxn id="51" idx="6"/>
            </p:cNvCxnSpPr>
            <p:nvPr/>
          </p:nvCxnSpPr>
          <p:spPr>
            <a:xfrm>
              <a:off x="2944943" y="3328981"/>
              <a:ext cx="401816" cy="0"/>
            </a:xfrm>
            <a:prstGeom prst="straightConnector1">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3B24FE51-93C2-1348-A36A-643579339F11}"/>
                </a:ext>
              </a:extLst>
            </p:cNvPr>
            <p:cNvPicPr>
              <a:picLocks noChangeAspect="1"/>
            </p:cNvPicPr>
            <p:nvPr/>
          </p:nvPicPr>
          <p:blipFill>
            <a:blip r:embed="rId7"/>
            <a:stretch>
              <a:fillRect/>
            </a:stretch>
          </p:blipFill>
          <p:spPr>
            <a:xfrm>
              <a:off x="3344704" y="2928852"/>
              <a:ext cx="803631" cy="803631"/>
            </a:xfrm>
            <a:prstGeom prst="rect">
              <a:avLst/>
            </a:prstGeom>
          </p:spPr>
        </p:pic>
        <p:cxnSp>
          <p:nvCxnSpPr>
            <p:cNvPr id="150" name="Elbow Connector 149">
              <a:extLst>
                <a:ext uri="{FF2B5EF4-FFF2-40B4-BE49-F238E27FC236}">
                  <a16:creationId xmlns:a16="http://schemas.microsoft.com/office/drawing/2014/main" id="{E758EEAC-9CF7-314D-872A-43330D70881F}"/>
                </a:ext>
              </a:extLst>
            </p:cNvPr>
            <p:cNvCxnSpPr>
              <a:cxnSpLocks/>
              <a:endCxn id="51" idx="0"/>
            </p:cNvCxnSpPr>
            <p:nvPr/>
          </p:nvCxnSpPr>
          <p:spPr>
            <a:xfrm>
              <a:off x="2178313" y="1835978"/>
              <a:ext cx="425087" cy="1151460"/>
            </a:xfrm>
            <a:prstGeom prst="bentConnector2">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168" name="Picture 167">
              <a:extLst>
                <a:ext uri="{FF2B5EF4-FFF2-40B4-BE49-F238E27FC236}">
                  <a16:creationId xmlns:a16="http://schemas.microsoft.com/office/drawing/2014/main" id="{BE3C1C39-D931-5B43-96B5-D0D509B1A36E}"/>
                </a:ext>
              </a:extLst>
            </p:cNvPr>
            <p:cNvPicPr>
              <a:picLocks noChangeAspect="1"/>
            </p:cNvPicPr>
            <p:nvPr/>
          </p:nvPicPr>
          <p:blipFill rotWithShape="1">
            <a:blip r:embed="rId8"/>
            <a:srcRect l="39182" t="4552" r="42068" b="-1"/>
            <a:stretch/>
          </p:blipFill>
          <p:spPr>
            <a:xfrm>
              <a:off x="2381620" y="2205001"/>
              <a:ext cx="443559" cy="320040"/>
            </a:xfrm>
            <a:prstGeom prst="rect">
              <a:avLst/>
            </a:prstGeom>
            <a:ln w="25400">
              <a:solidFill>
                <a:srgbClr val="CC6600"/>
              </a:solidFill>
            </a:ln>
          </p:spPr>
        </p:pic>
      </p:grpSp>
      <p:grpSp>
        <p:nvGrpSpPr>
          <p:cNvPr id="6" name="Group 5">
            <a:extLst>
              <a:ext uri="{FF2B5EF4-FFF2-40B4-BE49-F238E27FC236}">
                <a16:creationId xmlns:a16="http://schemas.microsoft.com/office/drawing/2014/main" id="{3C6EC922-8B07-4B4C-BCC4-1574AF593071}"/>
              </a:ext>
            </a:extLst>
          </p:cNvPr>
          <p:cNvGrpSpPr/>
          <p:nvPr/>
        </p:nvGrpSpPr>
        <p:grpSpPr>
          <a:xfrm>
            <a:off x="2225448" y="2150509"/>
            <a:ext cx="4271642" cy="1926328"/>
            <a:chOff x="2178313" y="1835978"/>
            <a:chExt cx="4271642" cy="1926328"/>
          </a:xfrm>
        </p:grpSpPr>
        <p:cxnSp>
          <p:nvCxnSpPr>
            <p:cNvPr id="152" name="Elbow Connector 151">
              <a:extLst>
                <a:ext uri="{FF2B5EF4-FFF2-40B4-BE49-F238E27FC236}">
                  <a16:creationId xmlns:a16="http://schemas.microsoft.com/office/drawing/2014/main" id="{00A1360F-F988-A943-8D69-D1F2D0A99013}"/>
                </a:ext>
              </a:extLst>
            </p:cNvPr>
            <p:cNvCxnSpPr>
              <a:cxnSpLocks/>
              <a:endCxn id="75" idx="0"/>
            </p:cNvCxnSpPr>
            <p:nvPr/>
          </p:nvCxnSpPr>
          <p:spPr>
            <a:xfrm>
              <a:off x="2178313" y="1835978"/>
              <a:ext cx="2726708" cy="1142932"/>
            </a:xfrm>
            <a:prstGeom prst="bentConnector2">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97" name="Picture 96">
              <a:extLst>
                <a:ext uri="{FF2B5EF4-FFF2-40B4-BE49-F238E27FC236}">
                  <a16:creationId xmlns:a16="http://schemas.microsoft.com/office/drawing/2014/main" id="{B2BEA0B5-26A0-214E-A84E-A2F1EE40BDA4}"/>
                </a:ext>
              </a:extLst>
            </p:cNvPr>
            <p:cNvPicPr>
              <a:picLocks noChangeAspect="1"/>
            </p:cNvPicPr>
            <p:nvPr/>
          </p:nvPicPr>
          <p:blipFill>
            <a:blip r:embed="rId9"/>
            <a:stretch>
              <a:fillRect/>
            </a:stretch>
          </p:blipFill>
          <p:spPr>
            <a:xfrm>
              <a:off x="4550150" y="2924377"/>
              <a:ext cx="726204" cy="837929"/>
            </a:xfrm>
            <a:prstGeom prst="rect">
              <a:avLst/>
            </a:prstGeom>
          </p:spPr>
        </p:pic>
        <p:cxnSp>
          <p:nvCxnSpPr>
            <p:cNvPr id="68" name="Straight Arrow Connector 67">
              <a:extLst>
                <a:ext uri="{FF2B5EF4-FFF2-40B4-BE49-F238E27FC236}">
                  <a16:creationId xmlns:a16="http://schemas.microsoft.com/office/drawing/2014/main" id="{CDF2126B-F1D5-4E4E-9C42-D13D2BE94431}"/>
                </a:ext>
              </a:extLst>
            </p:cNvPr>
            <p:cNvCxnSpPr>
              <a:cxnSpLocks/>
            </p:cNvCxnSpPr>
            <p:nvPr/>
          </p:nvCxnSpPr>
          <p:spPr>
            <a:xfrm flipV="1">
              <a:off x="4148334" y="3319070"/>
              <a:ext cx="401816" cy="0"/>
            </a:xfrm>
            <a:prstGeom prst="straightConnector1">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A74EA029-B362-8F43-B99C-23F1709163C6}"/>
                </a:ext>
              </a:extLst>
            </p:cNvPr>
            <p:cNvSpPr>
              <a:spLocks noChangeAspect="1"/>
            </p:cNvSpPr>
            <p:nvPr/>
          </p:nvSpPr>
          <p:spPr>
            <a:xfrm>
              <a:off x="4563477" y="2978910"/>
              <a:ext cx="683086" cy="683086"/>
            </a:xfrm>
            <a:prstGeom prst="ellipse">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17811148-3352-7B4D-B42B-9902D18D70CA}"/>
                </a:ext>
              </a:extLst>
            </p:cNvPr>
            <p:cNvPicPr>
              <a:picLocks noChangeAspect="1"/>
            </p:cNvPicPr>
            <p:nvPr/>
          </p:nvPicPr>
          <p:blipFill>
            <a:blip r:embed="rId10"/>
            <a:stretch>
              <a:fillRect/>
            </a:stretch>
          </p:blipFill>
          <p:spPr>
            <a:xfrm>
              <a:off x="5646324" y="2927167"/>
              <a:ext cx="803631" cy="803631"/>
            </a:xfrm>
            <a:prstGeom prst="rect">
              <a:avLst/>
            </a:prstGeom>
          </p:spPr>
        </p:pic>
        <p:cxnSp>
          <p:nvCxnSpPr>
            <p:cNvPr id="82" name="Straight Arrow Connector 81">
              <a:extLst>
                <a:ext uri="{FF2B5EF4-FFF2-40B4-BE49-F238E27FC236}">
                  <a16:creationId xmlns:a16="http://schemas.microsoft.com/office/drawing/2014/main" id="{32049D70-C4B9-194F-AE91-3A4CD3E66594}"/>
                </a:ext>
              </a:extLst>
            </p:cNvPr>
            <p:cNvCxnSpPr>
              <a:cxnSpLocks/>
            </p:cNvCxnSpPr>
            <p:nvPr/>
          </p:nvCxnSpPr>
          <p:spPr>
            <a:xfrm flipV="1">
              <a:off x="5246565" y="3319070"/>
              <a:ext cx="401816" cy="0"/>
            </a:xfrm>
            <a:prstGeom prst="straightConnector1">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182" name="Picture 181">
              <a:extLst>
                <a:ext uri="{FF2B5EF4-FFF2-40B4-BE49-F238E27FC236}">
                  <a16:creationId xmlns:a16="http://schemas.microsoft.com/office/drawing/2014/main" id="{4D3B3B0B-100B-9B48-83A0-72B78B3C3B95}"/>
                </a:ext>
              </a:extLst>
            </p:cNvPr>
            <p:cNvPicPr>
              <a:picLocks noChangeAspect="1"/>
            </p:cNvPicPr>
            <p:nvPr/>
          </p:nvPicPr>
          <p:blipFill rotWithShape="1">
            <a:blip r:embed="rId11"/>
            <a:srcRect l="36833" t="2102" r="40792" b="1083"/>
            <a:stretch/>
          </p:blipFill>
          <p:spPr>
            <a:xfrm>
              <a:off x="4605266" y="2205001"/>
              <a:ext cx="550628" cy="320040"/>
            </a:xfrm>
            <a:prstGeom prst="rect">
              <a:avLst/>
            </a:prstGeom>
            <a:ln w="25400">
              <a:solidFill>
                <a:srgbClr val="CC6600"/>
              </a:solidFill>
            </a:ln>
          </p:spPr>
        </p:pic>
      </p:grpSp>
      <p:grpSp>
        <p:nvGrpSpPr>
          <p:cNvPr id="7" name="Group 6">
            <a:extLst>
              <a:ext uri="{FF2B5EF4-FFF2-40B4-BE49-F238E27FC236}">
                <a16:creationId xmlns:a16="http://schemas.microsoft.com/office/drawing/2014/main" id="{4EE1B240-B154-9841-A94C-751CE9059C15}"/>
              </a:ext>
            </a:extLst>
          </p:cNvPr>
          <p:cNvGrpSpPr/>
          <p:nvPr/>
        </p:nvGrpSpPr>
        <p:grpSpPr>
          <a:xfrm>
            <a:off x="2225448" y="2150509"/>
            <a:ext cx="6572766" cy="1946149"/>
            <a:chOff x="2178313" y="1835978"/>
            <a:chExt cx="6572766" cy="1946149"/>
          </a:xfrm>
        </p:grpSpPr>
        <p:pic>
          <p:nvPicPr>
            <p:cNvPr id="99" name="Picture 98">
              <a:extLst>
                <a:ext uri="{FF2B5EF4-FFF2-40B4-BE49-F238E27FC236}">
                  <a16:creationId xmlns:a16="http://schemas.microsoft.com/office/drawing/2014/main" id="{2590A421-32D5-BA4A-B7F3-DE9A87F87755}"/>
                </a:ext>
              </a:extLst>
            </p:cNvPr>
            <p:cNvPicPr>
              <a:picLocks noChangeAspect="1"/>
            </p:cNvPicPr>
            <p:nvPr/>
          </p:nvPicPr>
          <p:blipFill>
            <a:blip r:embed="rId12"/>
            <a:stretch>
              <a:fillRect/>
            </a:stretch>
          </p:blipFill>
          <p:spPr>
            <a:xfrm>
              <a:off x="6853517" y="2888087"/>
              <a:ext cx="697351" cy="894040"/>
            </a:xfrm>
            <a:prstGeom prst="rect">
              <a:avLst/>
            </a:prstGeom>
          </p:spPr>
        </p:pic>
        <p:cxnSp>
          <p:nvCxnSpPr>
            <p:cNvPr id="86" name="Straight Arrow Connector 85">
              <a:extLst>
                <a:ext uri="{FF2B5EF4-FFF2-40B4-BE49-F238E27FC236}">
                  <a16:creationId xmlns:a16="http://schemas.microsoft.com/office/drawing/2014/main" id="{1B839BBA-09C4-E74E-B74B-9DFD62B6DB79}"/>
                </a:ext>
              </a:extLst>
            </p:cNvPr>
            <p:cNvCxnSpPr>
              <a:cxnSpLocks/>
            </p:cNvCxnSpPr>
            <p:nvPr/>
          </p:nvCxnSpPr>
          <p:spPr>
            <a:xfrm flipV="1">
              <a:off x="6449955" y="3303899"/>
              <a:ext cx="401816" cy="0"/>
            </a:xfrm>
            <a:prstGeom prst="straightConnector1">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1D3CFF07-C929-AD49-A136-A809DF00A9C2}"/>
                </a:ext>
              </a:extLst>
            </p:cNvPr>
            <p:cNvSpPr>
              <a:spLocks noChangeAspect="1"/>
            </p:cNvSpPr>
            <p:nvPr/>
          </p:nvSpPr>
          <p:spPr>
            <a:xfrm>
              <a:off x="6862546" y="2962356"/>
              <a:ext cx="683086" cy="683086"/>
            </a:xfrm>
            <a:prstGeom prst="ellipse">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23AC19D2-59FE-2742-9ABF-BE1D66AF2D97}"/>
                </a:ext>
              </a:extLst>
            </p:cNvPr>
            <p:cNvCxnSpPr>
              <a:cxnSpLocks/>
            </p:cNvCxnSpPr>
            <p:nvPr/>
          </p:nvCxnSpPr>
          <p:spPr>
            <a:xfrm flipV="1">
              <a:off x="7545632" y="3303899"/>
              <a:ext cx="401816" cy="0"/>
            </a:xfrm>
            <a:prstGeom prst="straightConnector1">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id="{23CD8A9B-603F-1A4D-AF76-6041B98A69E4}"/>
                </a:ext>
              </a:extLst>
            </p:cNvPr>
            <p:cNvPicPr>
              <a:picLocks noChangeAspect="1"/>
            </p:cNvPicPr>
            <p:nvPr/>
          </p:nvPicPr>
          <p:blipFill>
            <a:blip r:embed="rId13"/>
            <a:stretch>
              <a:fillRect/>
            </a:stretch>
          </p:blipFill>
          <p:spPr>
            <a:xfrm>
              <a:off x="7947448" y="2917255"/>
              <a:ext cx="803631" cy="803631"/>
            </a:xfrm>
            <a:prstGeom prst="rect">
              <a:avLst/>
            </a:prstGeom>
          </p:spPr>
        </p:pic>
        <p:cxnSp>
          <p:nvCxnSpPr>
            <p:cNvPr id="155" name="Elbow Connector 154">
              <a:extLst>
                <a:ext uri="{FF2B5EF4-FFF2-40B4-BE49-F238E27FC236}">
                  <a16:creationId xmlns:a16="http://schemas.microsoft.com/office/drawing/2014/main" id="{277AEF2D-55A5-744D-924B-7501A7CBC6EA}"/>
                </a:ext>
              </a:extLst>
            </p:cNvPr>
            <p:cNvCxnSpPr>
              <a:cxnSpLocks/>
              <a:endCxn id="87" idx="0"/>
            </p:cNvCxnSpPr>
            <p:nvPr/>
          </p:nvCxnSpPr>
          <p:spPr>
            <a:xfrm>
              <a:off x="2178313" y="1835978"/>
              <a:ext cx="5025776" cy="1126379"/>
            </a:xfrm>
            <a:prstGeom prst="bentConnector2">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184" name="Picture 183">
              <a:extLst>
                <a:ext uri="{FF2B5EF4-FFF2-40B4-BE49-F238E27FC236}">
                  <a16:creationId xmlns:a16="http://schemas.microsoft.com/office/drawing/2014/main" id="{F98230FE-48D3-0A4F-BCBA-55E48F2AA9CD}"/>
                </a:ext>
              </a:extLst>
            </p:cNvPr>
            <p:cNvPicPr>
              <a:picLocks noChangeAspect="1"/>
            </p:cNvPicPr>
            <p:nvPr/>
          </p:nvPicPr>
          <p:blipFill rotWithShape="1">
            <a:blip r:embed="rId14"/>
            <a:srcRect l="38123" r="41501"/>
            <a:stretch/>
          </p:blipFill>
          <p:spPr>
            <a:xfrm>
              <a:off x="6966705" y="2205001"/>
              <a:ext cx="470974" cy="320040"/>
            </a:xfrm>
            <a:prstGeom prst="rect">
              <a:avLst/>
            </a:prstGeom>
            <a:ln w="25400">
              <a:solidFill>
                <a:srgbClr val="CC6600"/>
              </a:solidFill>
            </a:ln>
          </p:spPr>
        </p:pic>
      </p:grpSp>
      <p:sp>
        <p:nvSpPr>
          <p:cNvPr id="5" name="TextBox 4">
            <a:extLst>
              <a:ext uri="{FF2B5EF4-FFF2-40B4-BE49-F238E27FC236}">
                <a16:creationId xmlns:a16="http://schemas.microsoft.com/office/drawing/2014/main" id="{2B682873-5944-CC41-ADDD-88BE34E8CFE4}"/>
              </a:ext>
            </a:extLst>
          </p:cNvPr>
          <p:cNvSpPr txBox="1"/>
          <p:nvPr/>
        </p:nvSpPr>
        <p:spPr>
          <a:xfrm>
            <a:off x="11438313" y="-781396"/>
            <a:ext cx="184731" cy="307777"/>
          </a:xfrm>
          <a:prstGeom prst="rect">
            <a:avLst/>
          </a:prstGeom>
          <a:noFill/>
        </p:spPr>
        <p:txBody>
          <a:bodyPr wrap="none" rtlCol="0">
            <a:spAutoFit/>
          </a:bodyPr>
          <a:lstStyle/>
          <a:p>
            <a:endParaRPr lang="en-US" dirty="0"/>
          </a:p>
        </p:txBody>
      </p:sp>
      <p:cxnSp>
        <p:nvCxnSpPr>
          <p:cNvPr id="9" name="Curved Connector 8">
            <a:extLst>
              <a:ext uri="{FF2B5EF4-FFF2-40B4-BE49-F238E27FC236}">
                <a16:creationId xmlns:a16="http://schemas.microsoft.com/office/drawing/2014/main" id="{19BBC536-7FD9-114B-BEE6-1E1BA8C5E569}"/>
              </a:ext>
            </a:extLst>
          </p:cNvPr>
          <p:cNvCxnSpPr>
            <a:cxnSpLocks/>
            <a:stCxn id="39" idx="0"/>
            <a:endCxn id="11" idx="0"/>
          </p:cNvCxnSpPr>
          <p:nvPr/>
        </p:nvCxnSpPr>
        <p:spPr>
          <a:xfrm rot="5400000" flipH="1" flipV="1">
            <a:off x="4615714" y="-2031992"/>
            <a:ext cx="6840" cy="7554528"/>
          </a:xfrm>
          <a:prstGeom prst="curvedConnector3">
            <a:avLst>
              <a:gd name="adj1" fmla="val 11811550"/>
            </a:avLst>
          </a:prstGeom>
          <a:ln w="31750">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B7DC781-A061-8D47-A217-8C5A2F9A79E9}"/>
              </a:ext>
            </a:extLst>
          </p:cNvPr>
          <p:cNvSpPr txBox="1"/>
          <p:nvPr/>
        </p:nvSpPr>
        <p:spPr>
          <a:xfrm>
            <a:off x="206977" y="4103884"/>
            <a:ext cx="1269783" cy="338554"/>
          </a:xfrm>
          <a:prstGeom prst="rect">
            <a:avLst/>
          </a:prstGeom>
          <a:noFill/>
        </p:spPr>
        <p:txBody>
          <a:bodyPr wrap="square" rtlCol="0">
            <a:spAutoFit/>
          </a:bodyPr>
          <a:lstStyle/>
          <a:p>
            <a:pPr algn="ctr"/>
            <a:r>
              <a:rPr lang="en-US" sz="1600" b="1" dirty="0">
                <a:solidFill>
                  <a:schemeClr val="bg2"/>
                </a:solidFill>
              </a:rPr>
              <a:t>Prototype</a:t>
            </a:r>
          </a:p>
        </p:txBody>
      </p:sp>
      <p:sp>
        <p:nvSpPr>
          <p:cNvPr id="38" name="TextBox 37">
            <a:extLst>
              <a:ext uri="{FF2B5EF4-FFF2-40B4-BE49-F238E27FC236}">
                <a16:creationId xmlns:a16="http://schemas.microsoft.com/office/drawing/2014/main" id="{1259EA82-80E7-4146-BD2C-52FDE76E4701}"/>
              </a:ext>
            </a:extLst>
          </p:cNvPr>
          <p:cNvSpPr txBox="1"/>
          <p:nvPr/>
        </p:nvSpPr>
        <p:spPr>
          <a:xfrm>
            <a:off x="206977" y="2545483"/>
            <a:ext cx="1269783" cy="338554"/>
          </a:xfrm>
          <a:prstGeom prst="rect">
            <a:avLst/>
          </a:prstGeom>
          <a:noFill/>
        </p:spPr>
        <p:txBody>
          <a:bodyPr wrap="square" rtlCol="0">
            <a:spAutoFit/>
          </a:bodyPr>
          <a:lstStyle/>
          <a:p>
            <a:pPr algn="ctr"/>
            <a:r>
              <a:rPr lang="en-US" sz="1600" b="1" dirty="0">
                <a:solidFill>
                  <a:schemeClr val="bg2"/>
                </a:solidFill>
              </a:rPr>
              <a:t>Sample</a:t>
            </a:r>
            <a:endParaRPr lang="en-US" sz="1800" b="1" dirty="0">
              <a:solidFill>
                <a:schemeClr val="bg2"/>
              </a:solidFill>
            </a:endParaRPr>
          </a:p>
        </p:txBody>
      </p:sp>
      <p:sp>
        <p:nvSpPr>
          <p:cNvPr id="4" name="Slide Number Placeholder 3">
            <a:extLst>
              <a:ext uri="{FF2B5EF4-FFF2-40B4-BE49-F238E27FC236}">
                <a16:creationId xmlns:a16="http://schemas.microsoft.com/office/drawing/2014/main" id="{21DEE17E-2DD5-2A4B-8B56-FCF80B3237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41" name="Picture 40">
            <a:extLst>
              <a:ext uri="{FF2B5EF4-FFF2-40B4-BE49-F238E27FC236}">
                <a16:creationId xmlns:a16="http://schemas.microsoft.com/office/drawing/2014/main" id="{C39375E9-0449-7B45-BEB7-034733D69684}"/>
              </a:ext>
            </a:extLst>
          </p:cNvPr>
          <p:cNvPicPr>
            <a:picLocks noChangeAspect="1"/>
          </p:cNvPicPr>
          <p:nvPr/>
        </p:nvPicPr>
        <p:blipFill>
          <a:blip r:embed="rId3"/>
          <a:stretch>
            <a:fillRect/>
          </a:stretch>
        </p:blipFill>
        <p:spPr>
          <a:xfrm>
            <a:off x="3401572" y="1741852"/>
            <a:ext cx="803631" cy="803631"/>
          </a:xfrm>
          <a:prstGeom prst="rect">
            <a:avLst/>
          </a:prstGeom>
          <a:ln w="38100">
            <a:noFill/>
          </a:ln>
        </p:spPr>
      </p:pic>
      <p:cxnSp>
        <p:nvCxnSpPr>
          <p:cNvPr id="42" name="Curved Connector 41">
            <a:extLst>
              <a:ext uri="{FF2B5EF4-FFF2-40B4-BE49-F238E27FC236}">
                <a16:creationId xmlns:a16="http://schemas.microsoft.com/office/drawing/2014/main" id="{17DC740A-1B74-F44D-9153-9149B1398BB3}"/>
              </a:ext>
            </a:extLst>
          </p:cNvPr>
          <p:cNvCxnSpPr>
            <a:cxnSpLocks/>
            <a:stCxn id="39" idx="0"/>
            <a:endCxn id="41" idx="0"/>
          </p:cNvCxnSpPr>
          <p:nvPr/>
        </p:nvCxnSpPr>
        <p:spPr>
          <a:xfrm rot="5400000" flipH="1" flipV="1">
            <a:off x="2319209" y="264513"/>
            <a:ext cx="6840" cy="2961518"/>
          </a:xfrm>
          <a:prstGeom prst="curvedConnector3">
            <a:avLst>
              <a:gd name="adj1" fmla="val 4900482"/>
            </a:avLst>
          </a:prstGeom>
          <a:ln w="31750">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45" name="Curved Connector 44">
            <a:extLst>
              <a:ext uri="{FF2B5EF4-FFF2-40B4-BE49-F238E27FC236}">
                <a16:creationId xmlns:a16="http://schemas.microsoft.com/office/drawing/2014/main" id="{492C1E1A-119D-0B4C-A20C-60300748E1B5}"/>
              </a:ext>
            </a:extLst>
          </p:cNvPr>
          <p:cNvCxnSpPr>
            <a:cxnSpLocks/>
            <a:stCxn id="39" idx="0"/>
            <a:endCxn id="47" idx="0"/>
          </p:cNvCxnSpPr>
          <p:nvPr/>
        </p:nvCxnSpPr>
        <p:spPr>
          <a:xfrm rot="5400000" flipH="1" flipV="1">
            <a:off x="3466507" y="-879365"/>
            <a:ext cx="3420" cy="5252695"/>
          </a:xfrm>
          <a:prstGeom prst="curvedConnector3">
            <a:avLst>
              <a:gd name="adj1" fmla="val 16263626"/>
            </a:avLst>
          </a:prstGeom>
          <a:ln w="31750">
            <a:prstDash val="sysDash"/>
            <a:tailEnd type="stealth" w="lg" len="lg"/>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20147D93-1EF3-DC4F-9696-4EE1437F0091}"/>
              </a:ext>
            </a:extLst>
          </p:cNvPr>
          <p:cNvPicPr>
            <a:picLocks noChangeAspect="1"/>
          </p:cNvPicPr>
          <p:nvPr/>
        </p:nvPicPr>
        <p:blipFill>
          <a:blip r:embed="rId3"/>
          <a:stretch>
            <a:fillRect/>
          </a:stretch>
        </p:blipFill>
        <p:spPr>
          <a:xfrm>
            <a:off x="5692749" y="1745272"/>
            <a:ext cx="803631" cy="803631"/>
          </a:xfrm>
          <a:prstGeom prst="rect">
            <a:avLst/>
          </a:prstGeom>
          <a:ln w="38100">
            <a:noFill/>
          </a:ln>
        </p:spPr>
      </p:pic>
      <p:sp>
        <p:nvSpPr>
          <p:cNvPr id="44" name="TextBox 43">
            <a:extLst>
              <a:ext uri="{FF2B5EF4-FFF2-40B4-BE49-F238E27FC236}">
                <a16:creationId xmlns:a16="http://schemas.microsoft.com/office/drawing/2014/main" id="{C6631812-43D3-1B4B-9950-E9FF76FADF8A}"/>
              </a:ext>
            </a:extLst>
          </p:cNvPr>
          <p:cNvSpPr txBox="1"/>
          <p:nvPr/>
        </p:nvSpPr>
        <p:spPr>
          <a:xfrm>
            <a:off x="7677136" y="4103884"/>
            <a:ext cx="1438521" cy="584775"/>
          </a:xfrm>
          <a:prstGeom prst="rect">
            <a:avLst/>
          </a:prstGeom>
          <a:noFill/>
        </p:spPr>
        <p:txBody>
          <a:bodyPr wrap="square" rtlCol="0">
            <a:spAutoFit/>
          </a:bodyPr>
          <a:lstStyle/>
          <a:p>
            <a:pPr algn="ctr"/>
            <a:r>
              <a:rPr lang="en-US" sz="1600" b="1" dirty="0">
                <a:solidFill>
                  <a:schemeClr val="bg2"/>
                </a:solidFill>
              </a:rPr>
              <a:t>Transformed</a:t>
            </a:r>
          </a:p>
          <a:p>
            <a:pPr algn="ctr"/>
            <a:r>
              <a:rPr lang="en-US" sz="1600" b="1" dirty="0">
                <a:solidFill>
                  <a:schemeClr val="bg2"/>
                </a:solidFill>
              </a:rPr>
              <a:t>prototype</a:t>
            </a:r>
          </a:p>
        </p:txBody>
      </p:sp>
      <p:sp>
        <p:nvSpPr>
          <p:cNvPr id="49" name="TextBox 48">
            <a:extLst>
              <a:ext uri="{FF2B5EF4-FFF2-40B4-BE49-F238E27FC236}">
                <a16:creationId xmlns:a16="http://schemas.microsoft.com/office/drawing/2014/main" id="{DFEEE875-9FAD-AE4E-8254-DFDAD86F986D}"/>
              </a:ext>
            </a:extLst>
          </p:cNvPr>
          <p:cNvSpPr txBox="1"/>
          <p:nvPr/>
        </p:nvSpPr>
        <p:spPr>
          <a:xfrm>
            <a:off x="5375303" y="4103884"/>
            <a:ext cx="1438521" cy="584775"/>
          </a:xfrm>
          <a:prstGeom prst="rect">
            <a:avLst/>
          </a:prstGeom>
          <a:noFill/>
        </p:spPr>
        <p:txBody>
          <a:bodyPr wrap="square" rtlCol="0">
            <a:spAutoFit/>
          </a:bodyPr>
          <a:lstStyle/>
          <a:p>
            <a:pPr algn="ctr"/>
            <a:r>
              <a:rPr lang="en-US" sz="1600" b="1" dirty="0">
                <a:solidFill>
                  <a:schemeClr val="bg2"/>
                </a:solidFill>
              </a:rPr>
              <a:t>Transformed</a:t>
            </a:r>
          </a:p>
          <a:p>
            <a:pPr algn="ctr"/>
            <a:r>
              <a:rPr lang="en-US" sz="1600" b="1" dirty="0">
                <a:solidFill>
                  <a:schemeClr val="bg2"/>
                </a:solidFill>
              </a:rPr>
              <a:t>prototype</a:t>
            </a:r>
          </a:p>
        </p:txBody>
      </p:sp>
      <p:sp>
        <p:nvSpPr>
          <p:cNvPr id="52" name="TextBox 51">
            <a:extLst>
              <a:ext uri="{FF2B5EF4-FFF2-40B4-BE49-F238E27FC236}">
                <a16:creationId xmlns:a16="http://schemas.microsoft.com/office/drawing/2014/main" id="{9391BC47-C37F-6046-8154-C3A3F81DCB45}"/>
              </a:ext>
            </a:extLst>
          </p:cNvPr>
          <p:cNvSpPr txBox="1"/>
          <p:nvPr/>
        </p:nvSpPr>
        <p:spPr>
          <a:xfrm>
            <a:off x="3074393" y="4105606"/>
            <a:ext cx="1438521" cy="584775"/>
          </a:xfrm>
          <a:prstGeom prst="rect">
            <a:avLst/>
          </a:prstGeom>
          <a:noFill/>
        </p:spPr>
        <p:txBody>
          <a:bodyPr wrap="square" rtlCol="0">
            <a:spAutoFit/>
          </a:bodyPr>
          <a:lstStyle/>
          <a:p>
            <a:pPr algn="ctr"/>
            <a:r>
              <a:rPr lang="en-US" sz="1600" b="1" dirty="0">
                <a:solidFill>
                  <a:schemeClr val="bg2"/>
                </a:solidFill>
              </a:rPr>
              <a:t>Transformed</a:t>
            </a:r>
          </a:p>
          <a:p>
            <a:pPr algn="ctr"/>
            <a:r>
              <a:rPr lang="en-US" sz="1600" b="1" dirty="0">
                <a:solidFill>
                  <a:schemeClr val="bg2"/>
                </a:solidFill>
              </a:rPr>
              <a:t>prototype</a:t>
            </a:r>
          </a:p>
        </p:txBody>
      </p:sp>
    </p:spTree>
    <p:extLst>
      <p:ext uri="{BB962C8B-B14F-4D97-AF65-F5344CB8AC3E}">
        <p14:creationId xmlns:p14="http://schemas.microsoft.com/office/powerpoint/2010/main" val="42489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5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4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P spid="49" grpId="1"/>
      <p:bldP spid="52" grpId="0"/>
      <p:bldP spid="5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2219383-92F7-3449-AEC3-171AED0A12C1}"/>
              </a:ext>
            </a:extLst>
          </p:cNvPr>
          <p:cNvPicPr>
            <a:picLocks/>
          </p:cNvPicPr>
          <p:nvPr/>
        </p:nvPicPr>
        <p:blipFill rotWithShape="1">
          <a:blip r:embed="rId3">
            <a:alphaModFix/>
          </a:blip>
          <a:srcRect t="369"/>
          <a:stretch/>
        </p:blipFill>
        <p:spPr>
          <a:xfrm>
            <a:off x="1101771" y="559574"/>
            <a:ext cx="6931152" cy="4576988"/>
          </a:xfrm>
          <a:prstGeom prst="rect">
            <a:avLst/>
          </a:prstGeom>
        </p:spPr>
      </p:pic>
      <p:sp>
        <p:nvSpPr>
          <p:cNvPr id="2" name="Title 1">
            <a:extLst>
              <a:ext uri="{FF2B5EF4-FFF2-40B4-BE49-F238E27FC236}">
                <a16:creationId xmlns:a16="http://schemas.microsoft.com/office/drawing/2014/main" id="{87426758-9BC9-4640-A33B-BD02F082B7A2}"/>
              </a:ext>
            </a:extLst>
          </p:cNvPr>
          <p:cNvSpPr>
            <a:spLocks noGrp="1"/>
          </p:cNvSpPr>
          <p:nvPr>
            <p:ph type="title"/>
          </p:nvPr>
        </p:nvSpPr>
        <p:spPr/>
        <p:txBody>
          <a:bodyPr/>
          <a:lstStyle/>
          <a:p>
            <a:r>
              <a:rPr lang="en-US" dirty="0"/>
              <a:t>Results on standard clustering benchmarks</a:t>
            </a:r>
          </a:p>
        </p:txBody>
      </p:sp>
      <p:sp>
        <p:nvSpPr>
          <p:cNvPr id="4" name="Slide Number Placeholder 3">
            <a:extLst>
              <a:ext uri="{FF2B5EF4-FFF2-40B4-BE49-F238E27FC236}">
                <a16:creationId xmlns:a16="http://schemas.microsoft.com/office/drawing/2014/main" id="{B55B53A3-460E-2A46-98C9-3A900ADA3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grpSp>
        <p:nvGrpSpPr>
          <p:cNvPr id="37" name="Group 36">
            <a:extLst>
              <a:ext uri="{FF2B5EF4-FFF2-40B4-BE49-F238E27FC236}">
                <a16:creationId xmlns:a16="http://schemas.microsoft.com/office/drawing/2014/main" id="{87B79381-D0E6-2346-9478-C50DE946E820}"/>
              </a:ext>
            </a:extLst>
          </p:cNvPr>
          <p:cNvGrpSpPr/>
          <p:nvPr/>
        </p:nvGrpSpPr>
        <p:grpSpPr>
          <a:xfrm>
            <a:off x="5732890" y="2353586"/>
            <a:ext cx="2286398" cy="2686925"/>
            <a:chOff x="5732890" y="2353586"/>
            <a:chExt cx="2286398" cy="2686925"/>
          </a:xfrm>
        </p:grpSpPr>
        <p:sp>
          <p:nvSpPr>
            <p:cNvPr id="23" name="Rectangle 22">
              <a:extLst>
                <a:ext uri="{FF2B5EF4-FFF2-40B4-BE49-F238E27FC236}">
                  <a16:creationId xmlns:a16="http://schemas.microsoft.com/office/drawing/2014/main" id="{ED381B0A-B011-EA41-BB92-DEF120CBC6B0}"/>
                </a:ext>
              </a:extLst>
            </p:cNvPr>
            <p:cNvSpPr/>
            <p:nvPr/>
          </p:nvSpPr>
          <p:spPr>
            <a:xfrm>
              <a:off x="5732890" y="2353586"/>
              <a:ext cx="683812" cy="159026"/>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26246B6-5CB5-D54D-9552-3A0B0DBAEF85}"/>
                </a:ext>
              </a:extLst>
            </p:cNvPr>
            <p:cNvSpPr/>
            <p:nvPr/>
          </p:nvSpPr>
          <p:spPr>
            <a:xfrm>
              <a:off x="5740841" y="4875919"/>
              <a:ext cx="676656" cy="164592"/>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71A1612-650D-F441-90F3-3BCBB9FCD47C}"/>
                </a:ext>
              </a:extLst>
            </p:cNvPr>
            <p:cNvSpPr/>
            <p:nvPr/>
          </p:nvSpPr>
          <p:spPr>
            <a:xfrm>
              <a:off x="7415784" y="2871216"/>
              <a:ext cx="457200" cy="201168"/>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7A91191-6229-0349-852B-38B91640C782}"/>
                </a:ext>
              </a:extLst>
            </p:cNvPr>
            <p:cNvSpPr/>
            <p:nvPr/>
          </p:nvSpPr>
          <p:spPr>
            <a:xfrm>
              <a:off x="7644384" y="4856791"/>
              <a:ext cx="374904" cy="182880"/>
            </a:xfrm>
            <a:prstGeom prst="rect">
              <a:avLst/>
            </a:prstGeom>
            <a:noFill/>
            <a:ln w="317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943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93A1C2-A898-8847-9426-DBCA09D772E0}"/>
              </a:ext>
            </a:extLst>
          </p:cNvPr>
          <p:cNvPicPr>
            <a:picLocks noChangeAspect="1"/>
          </p:cNvPicPr>
          <p:nvPr/>
        </p:nvPicPr>
        <p:blipFill>
          <a:blip r:embed="rId3"/>
          <a:stretch>
            <a:fillRect/>
          </a:stretch>
        </p:blipFill>
        <p:spPr>
          <a:xfrm>
            <a:off x="795528" y="685800"/>
            <a:ext cx="7567294" cy="4389120"/>
          </a:xfrm>
          <a:prstGeom prst="rect">
            <a:avLst/>
          </a:prstGeom>
        </p:spPr>
      </p:pic>
      <p:sp>
        <p:nvSpPr>
          <p:cNvPr id="3" name="Title 1">
            <a:extLst>
              <a:ext uri="{FF2B5EF4-FFF2-40B4-BE49-F238E27FC236}">
                <a16:creationId xmlns:a16="http://schemas.microsoft.com/office/drawing/2014/main" id="{91793FAA-79F7-F145-B957-36E7D47F46B8}"/>
              </a:ext>
            </a:extLst>
          </p:cNvPr>
          <p:cNvSpPr>
            <a:spLocks noGrp="1"/>
          </p:cNvSpPr>
          <p:nvPr>
            <p:ph type="title"/>
          </p:nvPr>
        </p:nvSpPr>
        <p:spPr>
          <a:xfrm>
            <a:off x="311700" y="44975"/>
            <a:ext cx="8520600" cy="572700"/>
          </a:xfrm>
        </p:spPr>
        <p:txBody>
          <a:bodyPr/>
          <a:lstStyle/>
          <a:p>
            <a:r>
              <a:rPr lang="en-US" dirty="0"/>
              <a:t>Qualitative results – prototypes</a:t>
            </a:r>
          </a:p>
        </p:txBody>
      </p:sp>
      <p:sp>
        <p:nvSpPr>
          <p:cNvPr id="4" name="Rectangle 3">
            <a:extLst>
              <a:ext uri="{FF2B5EF4-FFF2-40B4-BE49-F238E27FC236}">
                <a16:creationId xmlns:a16="http://schemas.microsoft.com/office/drawing/2014/main" id="{B96214B2-54D0-C24B-B69A-3AC85EB1E499}"/>
              </a:ext>
            </a:extLst>
          </p:cNvPr>
          <p:cNvSpPr/>
          <p:nvPr/>
        </p:nvSpPr>
        <p:spPr>
          <a:xfrm>
            <a:off x="721957" y="1878305"/>
            <a:ext cx="7714594" cy="963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A5CC4AD-6711-A845-98E5-921FA66E8BBE}"/>
              </a:ext>
            </a:extLst>
          </p:cNvPr>
          <p:cNvSpPr/>
          <p:nvPr/>
        </p:nvSpPr>
        <p:spPr>
          <a:xfrm>
            <a:off x="1879600" y="4102153"/>
            <a:ext cx="5370286" cy="970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BB8AA28-56EA-D74E-9700-19D82B0890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228706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1793FAA-79F7-F145-B957-36E7D47F46B8}"/>
              </a:ext>
            </a:extLst>
          </p:cNvPr>
          <p:cNvSpPr>
            <a:spLocks noGrp="1"/>
          </p:cNvSpPr>
          <p:nvPr>
            <p:ph type="title"/>
          </p:nvPr>
        </p:nvSpPr>
        <p:spPr>
          <a:xfrm>
            <a:off x="311700" y="44975"/>
            <a:ext cx="8520600" cy="572700"/>
          </a:xfrm>
        </p:spPr>
        <p:txBody>
          <a:bodyPr/>
          <a:lstStyle/>
          <a:p>
            <a:r>
              <a:rPr lang="en-US" dirty="0"/>
              <a:t>Qualitative results – transformations on MNIST </a:t>
            </a:r>
          </a:p>
        </p:txBody>
      </p:sp>
      <p:sp>
        <p:nvSpPr>
          <p:cNvPr id="2" name="Slide Number Placeholder 1">
            <a:extLst>
              <a:ext uri="{FF2B5EF4-FFF2-40B4-BE49-F238E27FC236}">
                <a16:creationId xmlns:a16="http://schemas.microsoft.com/office/drawing/2014/main" id="{F3DB27F8-7B6D-3147-918B-9F987E32F6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10" name="Picture 9">
            <a:extLst>
              <a:ext uri="{FF2B5EF4-FFF2-40B4-BE49-F238E27FC236}">
                <a16:creationId xmlns:a16="http://schemas.microsoft.com/office/drawing/2014/main" id="{2B3F92E4-80AC-B54A-B63D-C3EA6A4B0548}"/>
              </a:ext>
            </a:extLst>
          </p:cNvPr>
          <p:cNvPicPr>
            <a:picLocks noChangeAspect="1"/>
          </p:cNvPicPr>
          <p:nvPr/>
        </p:nvPicPr>
        <p:blipFill>
          <a:blip r:embed="rId3"/>
          <a:stretch>
            <a:fillRect/>
          </a:stretch>
        </p:blipFill>
        <p:spPr>
          <a:xfrm>
            <a:off x="1469227" y="813691"/>
            <a:ext cx="6897857" cy="704088"/>
          </a:xfrm>
          <a:prstGeom prst="rect">
            <a:avLst/>
          </a:prstGeom>
        </p:spPr>
      </p:pic>
      <p:pic>
        <p:nvPicPr>
          <p:cNvPr id="12" name="Picture 11">
            <a:extLst>
              <a:ext uri="{FF2B5EF4-FFF2-40B4-BE49-F238E27FC236}">
                <a16:creationId xmlns:a16="http://schemas.microsoft.com/office/drawing/2014/main" id="{4944FF80-090D-264A-A9A2-E2B6FBAB1AE1}"/>
              </a:ext>
            </a:extLst>
          </p:cNvPr>
          <p:cNvPicPr>
            <a:picLocks noChangeAspect="1"/>
          </p:cNvPicPr>
          <p:nvPr/>
        </p:nvPicPr>
        <p:blipFill>
          <a:blip r:embed="rId4"/>
          <a:stretch>
            <a:fillRect/>
          </a:stretch>
        </p:blipFill>
        <p:spPr>
          <a:xfrm>
            <a:off x="775494" y="1506907"/>
            <a:ext cx="7593012" cy="3455371"/>
          </a:xfrm>
          <a:prstGeom prst="rect">
            <a:avLst/>
          </a:prstGeom>
        </p:spPr>
      </p:pic>
    </p:spTree>
    <p:extLst>
      <p:ext uri="{BB962C8B-B14F-4D97-AF65-F5344CB8AC3E}">
        <p14:creationId xmlns:p14="http://schemas.microsoft.com/office/powerpoint/2010/main" val="1234537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B4A64-741F-8445-B17E-987504BAD41E}"/>
              </a:ext>
            </a:extLst>
          </p:cNvPr>
          <p:cNvSpPr>
            <a:spLocks noGrp="1"/>
          </p:cNvSpPr>
          <p:nvPr>
            <p:ph type="title"/>
          </p:nvPr>
        </p:nvSpPr>
        <p:spPr/>
        <p:txBody>
          <a:bodyPr/>
          <a:lstStyle/>
          <a:p>
            <a:r>
              <a:rPr lang="en-US" dirty="0"/>
              <a:t>Qualitative results – transformations on F-MNIST</a:t>
            </a:r>
          </a:p>
        </p:txBody>
      </p:sp>
      <p:sp>
        <p:nvSpPr>
          <p:cNvPr id="3" name="Slide Number Placeholder 2">
            <a:extLst>
              <a:ext uri="{FF2B5EF4-FFF2-40B4-BE49-F238E27FC236}">
                <a16:creationId xmlns:a16="http://schemas.microsoft.com/office/drawing/2014/main" id="{B13B1FE2-A6F9-724E-8344-5C665ED113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grpSp>
        <p:nvGrpSpPr>
          <p:cNvPr id="15" name="Group 14">
            <a:extLst>
              <a:ext uri="{FF2B5EF4-FFF2-40B4-BE49-F238E27FC236}">
                <a16:creationId xmlns:a16="http://schemas.microsoft.com/office/drawing/2014/main" id="{D2333ACC-4B26-1A46-A762-33B1E9F6585B}"/>
              </a:ext>
            </a:extLst>
          </p:cNvPr>
          <p:cNvGrpSpPr/>
          <p:nvPr/>
        </p:nvGrpSpPr>
        <p:grpSpPr>
          <a:xfrm>
            <a:off x="777240" y="817066"/>
            <a:ext cx="7589520" cy="4142314"/>
            <a:chOff x="590550" y="867866"/>
            <a:chExt cx="7589520" cy="4142314"/>
          </a:xfrm>
        </p:grpSpPr>
        <p:pic>
          <p:nvPicPr>
            <p:cNvPr id="6" name="Picture 5">
              <a:extLst>
                <a:ext uri="{FF2B5EF4-FFF2-40B4-BE49-F238E27FC236}">
                  <a16:creationId xmlns:a16="http://schemas.microsoft.com/office/drawing/2014/main" id="{EFC599AB-5085-3C4A-AA6E-85312DA36E5A}"/>
                </a:ext>
              </a:extLst>
            </p:cNvPr>
            <p:cNvPicPr>
              <a:picLocks noChangeAspect="1"/>
            </p:cNvPicPr>
            <p:nvPr/>
          </p:nvPicPr>
          <p:blipFill>
            <a:blip r:embed="rId3"/>
            <a:stretch>
              <a:fillRect/>
            </a:stretch>
          </p:blipFill>
          <p:spPr>
            <a:xfrm>
              <a:off x="1285494" y="867866"/>
              <a:ext cx="6894576" cy="692756"/>
            </a:xfrm>
            <a:prstGeom prst="rect">
              <a:avLst/>
            </a:prstGeom>
          </p:spPr>
        </p:pic>
        <p:pic>
          <p:nvPicPr>
            <p:cNvPr id="11" name="Picture 10">
              <a:extLst>
                <a:ext uri="{FF2B5EF4-FFF2-40B4-BE49-F238E27FC236}">
                  <a16:creationId xmlns:a16="http://schemas.microsoft.com/office/drawing/2014/main" id="{406E8458-8BFD-D34C-8E78-E6C4071D222F}"/>
                </a:ext>
              </a:extLst>
            </p:cNvPr>
            <p:cNvPicPr>
              <a:picLocks noChangeAspect="1"/>
            </p:cNvPicPr>
            <p:nvPr/>
          </p:nvPicPr>
          <p:blipFill>
            <a:blip r:embed="rId4"/>
            <a:stretch>
              <a:fillRect/>
            </a:stretch>
          </p:blipFill>
          <p:spPr>
            <a:xfrm>
              <a:off x="590550" y="1555494"/>
              <a:ext cx="7589520" cy="1385912"/>
            </a:xfrm>
            <a:prstGeom prst="rect">
              <a:avLst/>
            </a:prstGeom>
          </p:spPr>
        </p:pic>
        <p:pic>
          <p:nvPicPr>
            <p:cNvPr id="14" name="Picture 13">
              <a:extLst>
                <a:ext uri="{FF2B5EF4-FFF2-40B4-BE49-F238E27FC236}">
                  <a16:creationId xmlns:a16="http://schemas.microsoft.com/office/drawing/2014/main" id="{4B17617D-0A93-054F-AAD3-798775F9F2F9}"/>
                </a:ext>
              </a:extLst>
            </p:cNvPr>
            <p:cNvPicPr>
              <a:picLocks noChangeAspect="1"/>
            </p:cNvPicPr>
            <p:nvPr/>
          </p:nvPicPr>
          <p:blipFill>
            <a:blip r:embed="rId5"/>
            <a:stretch>
              <a:fillRect/>
            </a:stretch>
          </p:blipFill>
          <p:spPr>
            <a:xfrm>
              <a:off x="590550" y="2931311"/>
              <a:ext cx="7589520" cy="2078869"/>
            </a:xfrm>
            <a:prstGeom prst="rect">
              <a:avLst/>
            </a:prstGeom>
          </p:spPr>
        </p:pic>
      </p:grpSp>
    </p:spTree>
    <p:extLst>
      <p:ext uri="{BB962C8B-B14F-4D97-AF65-F5344CB8AC3E}">
        <p14:creationId xmlns:p14="http://schemas.microsoft.com/office/powerpoint/2010/main" val="225671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F653E-7CB6-2242-8C2A-6EDC766A2077}"/>
              </a:ext>
            </a:extLst>
          </p:cNvPr>
          <p:cNvSpPr>
            <a:spLocks noGrp="1"/>
          </p:cNvSpPr>
          <p:nvPr>
            <p:ph type="title"/>
          </p:nvPr>
        </p:nvSpPr>
        <p:spPr>
          <a:xfrm>
            <a:off x="311700" y="44975"/>
            <a:ext cx="8520600" cy="572700"/>
          </a:xfrm>
        </p:spPr>
        <p:txBody>
          <a:bodyPr/>
          <a:lstStyle/>
          <a:p>
            <a:r>
              <a:rPr lang="en-US" dirty="0"/>
              <a:t>Qualitative results – transformations on MNIST-color</a:t>
            </a:r>
          </a:p>
        </p:txBody>
      </p:sp>
      <p:sp>
        <p:nvSpPr>
          <p:cNvPr id="3" name="Slide Number Placeholder 2">
            <a:extLst>
              <a:ext uri="{FF2B5EF4-FFF2-40B4-BE49-F238E27FC236}">
                <a16:creationId xmlns:a16="http://schemas.microsoft.com/office/drawing/2014/main" id="{0C9C1DC3-FF3F-3B41-BAD9-563B3F5149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grpSp>
        <p:nvGrpSpPr>
          <p:cNvPr id="20" name="Group 19">
            <a:extLst>
              <a:ext uri="{FF2B5EF4-FFF2-40B4-BE49-F238E27FC236}">
                <a16:creationId xmlns:a16="http://schemas.microsoft.com/office/drawing/2014/main" id="{18A2C375-24B6-3842-BC49-81D0BB13F72A}"/>
              </a:ext>
            </a:extLst>
          </p:cNvPr>
          <p:cNvGrpSpPr/>
          <p:nvPr/>
        </p:nvGrpSpPr>
        <p:grpSpPr>
          <a:xfrm>
            <a:off x="772160" y="819036"/>
            <a:ext cx="7589520" cy="4135926"/>
            <a:chOff x="811458" y="798716"/>
            <a:chExt cx="7589520" cy="4135926"/>
          </a:xfrm>
        </p:grpSpPr>
        <p:pic>
          <p:nvPicPr>
            <p:cNvPr id="13" name="Picture 12">
              <a:extLst>
                <a:ext uri="{FF2B5EF4-FFF2-40B4-BE49-F238E27FC236}">
                  <a16:creationId xmlns:a16="http://schemas.microsoft.com/office/drawing/2014/main" id="{2965E82A-C33A-DC4C-976A-18BDF213A0CA}"/>
                </a:ext>
              </a:extLst>
            </p:cNvPr>
            <p:cNvPicPr>
              <a:picLocks noChangeAspect="1"/>
            </p:cNvPicPr>
            <p:nvPr/>
          </p:nvPicPr>
          <p:blipFill>
            <a:blip r:embed="rId3"/>
            <a:stretch>
              <a:fillRect/>
            </a:stretch>
          </p:blipFill>
          <p:spPr>
            <a:xfrm>
              <a:off x="1504951" y="798716"/>
              <a:ext cx="6894576" cy="692756"/>
            </a:xfrm>
            <a:prstGeom prst="rect">
              <a:avLst/>
            </a:prstGeom>
          </p:spPr>
        </p:pic>
        <p:pic>
          <p:nvPicPr>
            <p:cNvPr id="15" name="Picture 14">
              <a:extLst>
                <a:ext uri="{FF2B5EF4-FFF2-40B4-BE49-F238E27FC236}">
                  <a16:creationId xmlns:a16="http://schemas.microsoft.com/office/drawing/2014/main" id="{839AF0E3-FEA5-9247-84DD-F55FAC9042CC}"/>
                </a:ext>
              </a:extLst>
            </p:cNvPr>
            <p:cNvPicPr>
              <a:picLocks noChangeAspect="1"/>
            </p:cNvPicPr>
            <p:nvPr/>
          </p:nvPicPr>
          <p:blipFill>
            <a:blip r:embed="rId4"/>
            <a:stretch>
              <a:fillRect/>
            </a:stretch>
          </p:blipFill>
          <p:spPr>
            <a:xfrm>
              <a:off x="811458" y="3550735"/>
              <a:ext cx="7589520" cy="1383907"/>
            </a:xfrm>
            <a:prstGeom prst="rect">
              <a:avLst/>
            </a:prstGeom>
          </p:spPr>
        </p:pic>
        <p:pic>
          <p:nvPicPr>
            <p:cNvPr id="17" name="Picture 16">
              <a:extLst>
                <a:ext uri="{FF2B5EF4-FFF2-40B4-BE49-F238E27FC236}">
                  <a16:creationId xmlns:a16="http://schemas.microsoft.com/office/drawing/2014/main" id="{3791D69B-B9B1-BB4F-9339-59C69B3F8BE1}"/>
                </a:ext>
              </a:extLst>
            </p:cNvPr>
            <p:cNvPicPr>
              <a:picLocks noChangeAspect="1"/>
            </p:cNvPicPr>
            <p:nvPr/>
          </p:nvPicPr>
          <p:blipFill>
            <a:blip r:embed="rId5"/>
            <a:stretch>
              <a:fillRect/>
            </a:stretch>
          </p:blipFill>
          <p:spPr>
            <a:xfrm>
              <a:off x="811458" y="1483193"/>
              <a:ext cx="7589520" cy="1383907"/>
            </a:xfrm>
            <a:prstGeom prst="rect">
              <a:avLst/>
            </a:prstGeom>
          </p:spPr>
        </p:pic>
        <p:pic>
          <p:nvPicPr>
            <p:cNvPr id="19" name="Picture 18">
              <a:extLst>
                <a:ext uri="{FF2B5EF4-FFF2-40B4-BE49-F238E27FC236}">
                  <a16:creationId xmlns:a16="http://schemas.microsoft.com/office/drawing/2014/main" id="{13A5132B-F8CB-F241-B8F6-11DC5080A453}"/>
                </a:ext>
              </a:extLst>
            </p:cNvPr>
            <p:cNvPicPr>
              <a:picLocks noChangeAspect="1"/>
            </p:cNvPicPr>
            <p:nvPr/>
          </p:nvPicPr>
          <p:blipFill>
            <a:blip r:embed="rId6"/>
            <a:stretch>
              <a:fillRect/>
            </a:stretch>
          </p:blipFill>
          <p:spPr>
            <a:xfrm>
              <a:off x="811458" y="2856940"/>
              <a:ext cx="7589520" cy="703955"/>
            </a:xfrm>
            <a:prstGeom prst="rect">
              <a:avLst/>
            </a:prstGeom>
          </p:spPr>
        </p:pic>
      </p:grpSp>
    </p:spTree>
    <p:extLst>
      <p:ext uri="{BB962C8B-B14F-4D97-AF65-F5344CB8AC3E}">
        <p14:creationId xmlns:p14="http://schemas.microsoft.com/office/powerpoint/2010/main" val="2373417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06F910-D85F-5F40-A14B-9EE7CDE95EC1}"/>
              </a:ext>
            </a:extLst>
          </p:cNvPr>
          <p:cNvPicPr>
            <a:picLocks noChangeAspect="1"/>
          </p:cNvPicPr>
          <p:nvPr/>
        </p:nvPicPr>
        <p:blipFill>
          <a:blip r:embed="rId3"/>
          <a:stretch>
            <a:fillRect/>
          </a:stretch>
        </p:blipFill>
        <p:spPr>
          <a:xfrm>
            <a:off x="155046" y="2379643"/>
            <a:ext cx="8833104" cy="2651225"/>
          </a:xfrm>
          <a:prstGeom prst="rect">
            <a:avLst/>
          </a:prstGeom>
        </p:spPr>
      </p:pic>
      <p:sp>
        <p:nvSpPr>
          <p:cNvPr id="2" name="Title 1">
            <a:extLst>
              <a:ext uri="{FF2B5EF4-FFF2-40B4-BE49-F238E27FC236}">
                <a16:creationId xmlns:a16="http://schemas.microsoft.com/office/drawing/2014/main" id="{976A8666-97DF-C14D-99FA-2D6CF9F1EA25}"/>
              </a:ext>
            </a:extLst>
          </p:cNvPr>
          <p:cNvSpPr>
            <a:spLocks noGrp="1"/>
          </p:cNvSpPr>
          <p:nvPr>
            <p:ph type="title"/>
          </p:nvPr>
        </p:nvSpPr>
        <p:spPr/>
        <p:txBody>
          <a:bodyPr/>
          <a:lstStyle/>
          <a:p>
            <a:r>
              <a:rPr lang="en-US" dirty="0"/>
              <a:t>Results on web images </a:t>
            </a:r>
          </a:p>
        </p:txBody>
      </p:sp>
      <p:grpSp>
        <p:nvGrpSpPr>
          <p:cNvPr id="6" name="Group 5">
            <a:extLst>
              <a:ext uri="{FF2B5EF4-FFF2-40B4-BE49-F238E27FC236}">
                <a16:creationId xmlns:a16="http://schemas.microsoft.com/office/drawing/2014/main" id="{93E3872C-2A71-2C46-BEAA-07E7376A7EA6}"/>
              </a:ext>
            </a:extLst>
          </p:cNvPr>
          <p:cNvGrpSpPr/>
          <p:nvPr/>
        </p:nvGrpSpPr>
        <p:grpSpPr>
          <a:xfrm>
            <a:off x="1360950" y="2574051"/>
            <a:ext cx="7668518" cy="1866181"/>
            <a:chOff x="1360950" y="2415995"/>
            <a:chExt cx="7668518" cy="1866181"/>
          </a:xfrm>
        </p:grpSpPr>
        <p:sp>
          <p:nvSpPr>
            <p:cNvPr id="15" name="Rectangle 14">
              <a:extLst>
                <a:ext uri="{FF2B5EF4-FFF2-40B4-BE49-F238E27FC236}">
                  <a16:creationId xmlns:a16="http://schemas.microsoft.com/office/drawing/2014/main" id="{16197FAF-5118-6542-BC57-7AD7645B0444}"/>
                </a:ext>
              </a:extLst>
            </p:cNvPr>
            <p:cNvSpPr/>
            <p:nvPr/>
          </p:nvSpPr>
          <p:spPr>
            <a:xfrm>
              <a:off x="1360950" y="2415995"/>
              <a:ext cx="3155632" cy="58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CB0CC46-107E-1E42-9BCF-5893D1B5613C}"/>
                </a:ext>
              </a:extLst>
            </p:cNvPr>
            <p:cNvSpPr/>
            <p:nvPr/>
          </p:nvSpPr>
          <p:spPr>
            <a:xfrm>
              <a:off x="1360950" y="3682063"/>
              <a:ext cx="3155632" cy="58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BEB73F9-81B5-E64E-AA38-A30C8AC33E48}"/>
                </a:ext>
              </a:extLst>
            </p:cNvPr>
            <p:cNvSpPr/>
            <p:nvPr/>
          </p:nvSpPr>
          <p:spPr>
            <a:xfrm>
              <a:off x="5870186" y="2415995"/>
              <a:ext cx="3155632" cy="58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127D369-BC8B-924C-9264-04F1BF57083D}"/>
                </a:ext>
              </a:extLst>
            </p:cNvPr>
            <p:cNvSpPr/>
            <p:nvPr/>
          </p:nvSpPr>
          <p:spPr>
            <a:xfrm>
              <a:off x="5873836" y="3693352"/>
              <a:ext cx="3155632" cy="58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F9A5B4F4-A2FF-E048-9B39-DD94F8F8E5B8}"/>
              </a:ext>
            </a:extLst>
          </p:cNvPr>
          <p:cNvGrpSpPr/>
          <p:nvPr/>
        </p:nvGrpSpPr>
        <p:grpSpPr>
          <a:xfrm>
            <a:off x="1349661" y="3184586"/>
            <a:ext cx="7679807" cy="1888601"/>
            <a:chOff x="1349661" y="2382286"/>
            <a:chExt cx="7679807" cy="1888601"/>
          </a:xfrm>
        </p:grpSpPr>
        <p:sp>
          <p:nvSpPr>
            <p:cNvPr id="25" name="Rectangle 24">
              <a:extLst>
                <a:ext uri="{FF2B5EF4-FFF2-40B4-BE49-F238E27FC236}">
                  <a16:creationId xmlns:a16="http://schemas.microsoft.com/office/drawing/2014/main" id="{B7CE342F-71F1-1E40-AE09-D3349C5B4DFE}"/>
                </a:ext>
              </a:extLst>
            </p:cNvPr>
            <p:cNvSpPr/>
            <p:nvPr/>
          </p:nvSpPr>
          <p:spPr>
            <a:xfrm>
              <a:off x="1349661" y="2382286"/>
              <a:ext cx="3155632" cy="611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32E4E0F-7FA9-4C42-AA1F-F9A3B6989B2D}"/>
                </a:ext>
              </a:extLst>
            </p:cNvPr>
            <p:cNvSpPr/>
            <p:nvPr/>
          </p:nvSpPr>
          <p:spPr>
            <a:xfrm>
              <a:off x="1360950" y="3659643"/>
              <a:ext cx="3155632" cy="611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D929B25-1F0D-B549-A12E-A4ECBF7BF8F8}"/>
                </a:ext>
              </a:extLst>
            </p:cNvPr>
            <p:cNvSpPr/>
            <p:nvPr/>
          </p:nvSpPr>
          <p:spPr>
            <a:xfrm>
              <a:off x="5870186" y="2382286"/>
              <a:ext cx="3155632" cy="611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3D03164-9041-E64E-B36C-1613EB0A498E}"/>
                </a:ext>
              </a:extLst>
            </p:cNvPr>
            <p:cNvSpPr/>
            <p:nvPr/>
          </p:nvSpPr>
          <p:spPr>
            <a:xfrm>
              <a:off x="5873836" y="3659643"/>
              <a:ext cx="3155632" cy="611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57338272-119A-9043-88F1-1DCD08296C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dirty="0"/>
          </a:p>
        </p:txBody>
      </p:sp>
      <p:pic>
        <p:nvPicPr>
          <p:cNvPr id="42" name="Picture 41">
            <a:extLst>
              <a:ext uri="{FF2B5EF4-FFF2-40B4-BE49-F238E27FC236}">
                <a16:creationId xmlns:a16="http://schemas.microsoft.com/office/drawing/2014/main" id="{6452D25F-5B3A-064D-80B4-A2E251A7F523}"/>
              </a:ext>
            </a:extLst>
          </p:cNvPr>
          <p:cNvPicPr>
            <a:picLocks noChangeAspect="1"/>
          </p:cNvPicPr>
          <p:nvPr/>
        </p:nvPicPr>
        <p:blipFill>
          <a:blip r:embed="rId4"/>
          <a:stretch>
            <a:fillRect/>
          </a:stretch>
        </p:blipFill>
        <p:spPr>
          <a:xfrm>
            <a:off x="279433" y="590365"/>
            <a:ext cx="8584330" cy="1449747"/>
          </a:xfrm>
          <a:prstGeom prst="rect">
            <a:avLst/>
          </a:prstGeom>
        </p:spPr>
      </p:pic>
      <p:sp>
        <p:nvSpPr>
          <p:cNvPr id="16" name="TextBox 15">
            <a:extLst>
              <a:ext uri="{FF2B5EF4-FFF2-40B4-BE49-F238E27FC236}">
                <a16:creationId xmlns:a16="http://schemas.microsoft.com/office/drawing/2014/main" id="{32AACEEB-26B1-B745-A2D8-A5583D127501}"/>
              </a:ext>
            </a:extLst>
          </p:cNvPr>
          <p:cNvSpPr txBox="1"/>
          <p:nvPr/>
        </p:nvSpPr>
        <p:spPr>
          <a:xfrm>
            <a:off x="225441" y="2040112"/>
            <a:ext cx="7107012" cy="261610"/>
          </a:xfrm>
          <a:prstGeom prst="rect">
            <a:avLst/>
          </a:prstGeom>
          <a:noFill/>
        </p:spPr>
        <p:txBody>
          <a:bodyPr wrap="square" rtlCol="0">
            <a:spAutoFit/>
          </a:bodyPr>
          <a:lstStyle/>
          <a:p>
            <a:r>
              <a:rPr lang="en-US" sz="1100" dirty="0">
                <a:solidFill>
                  <a:schemeClr val="tx2"/>
                </a:solidFill>
              </a:rPr>
              <a:t>Li and Snavely, MegaDepth: Learning Single-View Depth Prediction from Internet Photos </a:t>
            </a:r>
            <a:r>
              <a:rPr lang="en-US" sz="1100" dirty="0">
                <a:solidFill>
                  <a:schemeClr val="tx2">
                    <a:lumMod val="50000"/>
                  </a:schemeClr>
                </a:solidFill>
              </a:rPr>
              <a:t>(CVPR 2018)</a:t>
            </a:r>
          </a:p>
        </p:txBody>
      </p:sp>
      <p:sp>
        <p:nvSpPr>
          <p:cNvPr id="17" name="TextBox 16">
            <a:extLst>
              <a:ext uri="{FF2B5EF4-FFF2-40B4-BE49-F238E27FC236}">
                <a16:creationId xmlns:a16="http://schemas.microsoft.com/office/drawing/2014/main" id="{8AB8708A-FA49-0944-9E45-ACDBEC76F5E4}"/>
              </a:ext>
            </a:extLst>
          </p:cNvPr>
          <p:cNvSpPr txBox="1"/>
          <p:nvPr/>
        </p:nvSpPr>
        <p:spPr>
          <a:xfrm>
            <a:off x="6564694" y="2040111"/>
            <a:ext cx="2385329" cy="261610"/>
          </a:xfrm>
          <a:prstGeom prst="rect">
            <a:avLst/>
          </a:prstGeom>
          <a:noFill/>
        </p:spPr>
        <p:txBody>
          <a:bodyPr wrap="square" rtlCol="0">
            <a:spAutoFit/>
          </a:bodyPr>
          <a:lstStyle/>
          <a:p>
            <a:pPr algn="r"/>
            <a:r>
              <a:rPr lang="en-US" sz="1100" dirty="0">
                <a:solidFill>
                  <a:schemeClr val="tx2"/>
                </a:solidFill>
              </a:rPr>
              <a:t>1892 images 128x128</a:t>
            </a:r>
          </a:p>
        </p:txBody>
      </p:sp>
    </p:spTree>
    <p:extLst>
      <p:ext uri="{BB962C8B-B14F-4D97-AF65-F5344CB8AC3E}">
        <p14:creationId xmlns:p14="http://schemas.microsoft.com/office/powerpoint/2010/main" val="238655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8666-97DF-C14D-99FA-2D6CF9F1EA25}"/>
              </a:ext>
            </a:extLst>
          </p:cNvPr>
          <p:cNvSpPr>
            <a:spLocks noGrp="1"/>
          </p:cNvSpPr>
          <p:nvPr>
            <p:ph type="title"/>
          </p:nvPr>
        </p:nvSpPr>
        <p:spPr/>
        <p:txBody>
          <a:bodyPr/>
          <a:lstStyle/>
          <a:p>
            <a:r>
              <a:rPr lang="en-US" dirty="0"/>
              <a:t>Results on web images – prototypes</a:t>
            </a:r>
          </a:p>
        </p:txBody>
      </p:sp>
      <p:sp>
        <p:nvSpPr>
          <p:cNvPr id="4" name="Slide Number Placeholder 3">
            <a:extLst>
              <a:ext uri="{FF2B5EF4-FFF2-40B4-BE49-F238E27FC236}">
                <a16:creationId xmlns:a16="http://schemas.microsoft.com/office/drawing/2014/main" id="{34551663-248D-8949-BBF1-61DAC03501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12" name="Picture 11">
            <a:extLst>
              <a:ext uri="{FF2B5EF4-FFF2-40B4-BE49-F238E27FC236}">
                <a16:creationId xmlns:a16="http://schemas.microsoft.com/office/drawing/2014/main" id="{A4C205AA-EBA7-4840-98E0-A429D6003FCF}"/>
              </a:ext>
            </a:extLst>
          </p:cNvPr>
          <p:cNvPicPr>
            <a:picLocks noChangeAspect="1"/>
          </p:cNvPicPr>
          <p:nvPr/>
        </p:nvPicPr>
        <p:blipFill>
          <a:blip r:embed="rId3"/>
          <a:stretch>
            <a:fillRect/>
          </a:stretch>
        </p:blipFill>
        <p:spPr>
          <a:xfrm>
            <a:off x="973763" y="641528"/>
            <a:ext cx="7350143" cy="4439142"/>
          </a:xfrm>
          <a:prstGeom prst="rect">
            <a:avLst/>
          </a:prstGeom>
        </p:spPr>
      </p:pic>
    </p:spTree>
    <p:extLst>
      <p:ext uri="{BB962C8B-B14F-4D97-AF65-F5344CB8AC3E}">
        <p14:creationId xmlns:p14="http://schemas.microsoft.com/office/powerpoint/2010/main" val="929401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0DC159-7182-E64A-87EB-56610E8B8027}"/>
              </a:ext>
            </a:extLst>
          </p:cNvPr>
          <p:cNvPicPr>
            <a:picLocks noChangeAspect="1"/>
          </p:cNvPicPr>
          <p:nvPr/>
        </p:nvPicPr>
        <p:blipFill>
          <a:blip r:embed="rId3"/>
          <a:stretch>
            <a:fillRect/>
          </a:stretch>
        </p:blipFill>
        <p:spPr>
          <a:xfrm>
            <a:off x="270462" y="2024357"/>
            <a:ext cx="8609941" cy="2861827"/>
          </a:xfrm>
          <a:prstGeom prst="rect">
            <a:avLst/>
          </a:prstGeom>
          <a:ln w="9525">
            <a:solidFill>
              <a:srgbClr val="000000"/>
            </a:solidFill>
          </a:ln>
        </p:spPr>
      </p:pic>
      <p:sp>
        <p:nvSpPr>
          <p:cNvPr id="2" name="Title 1">
            <a:extLst>
              <a:ext uri="{FF2B5EF4-FFF2-40B4-BE49-F238E27FC236}">
                <a16:creationId xmlns:a16="http://schemas.microsoft.com/office/drawing/2014/main" id="{318683EB-5EB9-204F-806E-E0BBC18C246F}"/>
              </a:ext>
            </a:extLst>
          </p:cNvPr>
          <p:cNvSpPr>
            <a:spLocks noGrp="1"/>
          </p:cNvSpPr>
          <p:nvPr>
            <p:ph type="title"/>
          </p:nvPr>
        </p:nvSpPr>
        <p:spPr>
          <a:xfrm>
            <a:off x="311700" y="44975"/>
            <a:ext cx="8520600" cy="572700"/>
          </a:xfrm>
        </p:spPr>
        <p:txBody>
          <a:bodyPr/>
          <a:lstStyle/>
          <a:p>
            <a:r>
              <a:rPr lang="en-US" dirty="0"/>
              <a:t>Results on Instagram hashtags</a:t>
            </a:r>
          </a:p>
        </p:txBody>
      </p:sp>
      <p:pic>
        <p:nvPicPr>
          <p:cNvPr id="11" name="Picture 10">
            <a:extLst>
              <a:ext uri="{FF2B5EF4-FFF2-40B4-BE49-F238E27FC236}">
                <a16:creationId xmlns:a16="http://schemas.microsoft.com/office/drawing/2014/main" id="{56620EB5-2E1A-F343-884D-A86C25536056}"/>
              </a:ext>
            </a:extLst>
          </p:cNvPr>
          <p:cNvPicPr>
            <a:picLocks noChangeAspect="1"/>
          </p:cNvPicPr>
          <p:nvPr/>
        </p:nvPicPr>
        <p:blipFill>
          <a:blip r:embed="rId4"/>
          <a:stretch>
            <a:fillRect/>
          </a:stretch>
        </p:blipFill>
        <p:spPr>
          <a:xfrm>
            <a:off x="2617295" y="719971"/>
            <a:ext cx="3909410" cy="1202091"/>
          </a:xfrm>
          <a:prstGeom prst="rect">
            <a:avLst/>
          </a:prstGeom>
        </p:spPr>
      </p:pic>
      <p:sp>
        <p:nvSpPr>
          <p:cNvPr id="22" name="TextBox 21">
            <a:extLst>
              <a:ext uri="{FF2B5EF4-FFF2-40B4-BE49-F238E27FC236}">
                <a16:creationId xmlns:a16="http://schemas.microsoft.com/office/drawing/2014/main" id="{DF94F371-0366-3048-90A2-16E5CAC61020}"/>
              </a:ext>
            </a:extLst>
          </p:cNvPr>
          <p:cNvSpPr txBox="1"/>
          <p:nvPr/>
        </p:nvSpPr>
        <p:spPr>
          <a:xfrm>
            <a:off x="625915" y="1120961"/>
            <a:ext cx="1991380" cy="400110"/>
          </a:xfrm>
          <a:prstGeom prst="rect">
            <a:avLst/>
          </a:prstGeom>
          <a:noFill/>
          <a:ln w="63500">
            <a:noFill/>
          </a:ln>
        </p:spPr>
        <p:txBody>
          <a:bodyPr wrap="square" rtlCol="0">
            <a:spAutoFit/>
          </a:bodyPr>
          <a:lstStyle/>
          <a:p>
            <a:pPr algn="ctr"/>
            <a:r>
              <a:rPr lang="en-US" sz="2000" dirty="0">
                <a:solidFill>
                  <a:schemeClr val="bg2"/>
                </a:solidFill>
              </a:rPr>
              <a:t>#</a:t>
            </a:r>
            <a:r>
              <a:rPr lang="en-US" sz="2000" dirty="0" err="1">
                <a:solidFill>
                  <a:schemeClr val="bg2"/>
                </a:solidFill>
              </a:rPr>
              <a:t>santaphoto</a:t>
            </a:r>
            <a:endParaRPr lang="en-US" sz="2000" b="1" dirty="0">
              <a:solidFill>
                <a:schemeClr val="accent1"/>
              </a:solidFill>
            </a:endParaRPr>
          </a:p>
        </p:txBody>
      </p:sp>
      <p:pic>
        <p:nvPicPr>
          <p:cNvPr id="25" name="Picture 24">
            <a:extLst>
              <a:ext uri="{FF2B5EF4-FFF2-40B4-BE49-F238E27FC236}">
                <a16:creationId xmlns:a16="http://schemas.microsoft.com/office/drawing/2014/main" id="{3EB420F6-10F0-9A49-8B73-553E01D16301}"/>
              </a:ext>
            </a:extLst>
          </p:cNvPr>
          <p:cNvPicPr>
            <a:picLocks noChangeAspect="1"/>
          </p:cNvPicPr>
          <p:nvPr/>
        </p:nvPicPr>
        <p:blipFill>
          <a:blip r:embed="rId5"/>
          <a:stretch>
            <a:fillRect/>
          </a:stretch>
        </p:blipFill>
        <p:spPr>
          <a:xfrm>
            <a:off x="298066" y="5202876"/>
            <a:ext cx="8554735" cy="1659490"/>
          </a:xfrm>
          <a:prstGeom prst="rect">
            <a:avLst/>
          </a:prstGeom>
        </p:spPr>
      </p:pic>
      <p:sp>
        <p:nvSpPr>
          <p:cNvPr id="3" name="Slide Number Placeholder 2">
            <a:extLst>
              <a:ext uri="{FF2B5EF4-FFF2-40B4-BE49-F238E27FC236}">
                <a16:creationId xmlns:a16="http://schemas.microsoft.com/office/drawing/2014/main" id="{FFF85559-78DF-D648-A14B-48C7D73C66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dirty="0"/>
          </a:p>
        </p:txBody>
      </p:sp>
    </p:spTree>
    <p:extLst>
      <p:ext uri="{BB962C8B-B14F-4D97-AF65-F5344CB8AC3E}">
        <p14:creationId xmlns:p14="http://schemas.microsoft.com/office/powerpoint/2010/main" val="34961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0 2.46914E-6 L 0 -0.3642 " pathEditMode="relative" rAng="0" ptsTypes="AA">
                                      <p:cBhvr>
                                        <p:cTn id="12" dur="500" fill="hold"/>
                                        <p:tgtEl>
                                          <p:spTgt spid="2"/>
                                        </p:tgtEl>
                                        <p:attrNameLst>
                                          <p:attrName>ppt_x</p:attrName>
                                          <p:attrName>ppt_y</p:attrName>
                                        </p:attrNameLst>
                                      </p:cBhvr>
                                      <p:rCtr x="0" y="-18210"/>
                                    </p:animMotion>
                                  </p:childTnLst>
                                </p:cTn>
                              </p:par>
                              <p:par>
                                <p:cTn id="13" presetID="42" presetClass="path" presetSubtype="0" accel="50000" decel="50000" fill="hold" nodeType="withEffect">
                                  <p:stCondLst>
                                    <p:cond delay="0"/>
                                  </p:stCondLst>
                                  <p:childTnLst>
                                    <p:animMotion origin="layout" path="M 0 -1.23457E-7 L 0 -0.38364 " pathEditMode="relative" rAng="0" ptsTypes="AA">
                                      <p:cBhvr>
                                        <p:cTn id="14" dur="500" fill="hold"/>
                                        <p:tgtEl>
                                          <p:spTgt spid="11"/>
                                        </p:tgtEl>
                                        <p:attrNameLst>
                                          <p:attrName>ppt_x</p:attrName>
                                          <p:attrName>ppt_y</p:attrName>
                                        </p:attrNameLst>
                                      </p:cBhvr>
                                      <p:rCtr x="0" y="-19198"/>
                                    </p:animMotion>
                                  </p:childTnLst>
                                </p:cTn>
                              </p:par>
                              <p:par>
                                <p:cTn id="15" presetID="42" presetClass="path" presetSubtype="0" accel="50000" decel="50000" fill="hold" grpId="0" nodeType="withEffect">
                                  <p:stCondLst>
                                    <p:cond delay="0"/>
                                  </p:stCondLst>
                                  <p:childTnLst>
                                    <p:animMotion origin="layout" path="M 3.05556E-6 -1.23457E-7 L 0.00069 -0.38364 " pathEditMode="relative" rAng="0" ptsTypes="AA">
                                      <p:cBhvr>
                                        <p:cTn id="16" dur="500" fill="hold"/>
                                        <p:tgtEl>
                                          <p:spTgt spid="22"/>
                                        </p:tgtEl>
                                        <p:attrNameLst>
                                          <p:attrName>ppt_x</p:attrName>
                                          <p:attrName>ppt_y</p:attrName>
                                        </p:attrNameLst>
                                      </p:cBhvr>
                                      <p:rCtr x="35" y="-19198"/>
                                    </p:animMotion>
                                  </p:childTnLst>
                                </p:cTn>
                              </p:par>
                              <p:par>
                                <p:cTn id="17" presetID="42" presetClass="path" presetSubtype="0" accel="50000" decel="50000" fill="hold" nodeType="withEffect">
                                  <p:stCondLst>
                                    <p:cond delay="0"/>
                                  </p:stCondLst>
                                  <p:childTnLst>
                                    <p:animMotion origin="layout" path="M 2.77778E-6 4.93827E-7 L -0.00104 -0.37593 " pathEditMode="relative" rAng="0" ptsTypes="AA">
                                      <p:cBhvr>
                                        <p:cTn id="18" dur="500" fill="hold"/>
                                        <p:tgtEl>
                                          <p:spTgt spid="25"/>
                                        </p:tgtEl>
                                        <p:attrNameLst>
                                          <p:attrName>ppt_x</p:attrName>
                                          <p:attrName>ppt_y</p:attrName>
                                        </p:attrNameLst>
                                      </p:cBhvr>
                                      <p:rCtr x="-52" y="-18796"/>
                                    </p:animMotion>
                                  </p:childTnLst>
                                </p:cTn>
                              </p:par>
                              <p:par>
                                <p:cTn id="19" presetID="42" presetClass="path" presetSubtype="0" accel="50000" decel="50000" fill="hold" nodeType="withEffect">
                                  <p:stCondLst>
                                    <p:cond delay="0"/>
                                  </p:stCondLst>
                                  <p:childTnLst>
                                    <p:animMotion origin="layout" path="M 2.77778E-6 -4.93827E-6 L -0.00035 -0.3395 " pathEditMode="relative" rAng="0" ptsTypes="AA">
                                      <p:cBhvr>
                                        <p:cTn id="20" dur="500" fill="hold"/>
                                        <p:tgtEl>
                                          <p:spTgt spid="14"/>
                                        </p:tgtEl>
                                        <p:attrNameLst>
                                          <p:attrName>ppt_x</p:attrName>
                                          <p:attrName>ppt_y</p:attrName>
                                        </p:attrNameLst>
                                      </p:cBhvr>
                                      <p:rCtr x="-17" y="-169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Our work</a:t>
            </a:r>
            <a:endParaRPr dirty="0"/>
          </a:p>
        </p:txBody>
      </p:sp>
      <p:sp>
        <p:nvSpPr>
          <p:cNvPr id="8" name="TextBox 7">
            <a:extLst>
              <a:ext uri="{FF2B5EF4-FFF2-40B4-BE49-F238E27FC236}">
                <a16:creationId xmlns:a16="http://schemas.microsoft.com/office/drawing/2014/main" id="{2471D9DF-8AC6-C540-ADA1-39C9B92B9DBC}"/>
              </a:ext>
            </a:extLst>
          </p:cNvPr>
          <p:cNvSpPr txBox="1"/>
          <p:nvPr/>
        </p:nvSpPr>
        <p:spPr>
          <a:xfrm>
            <a:off x="177165" y="709135"/>
            <a:ext cx="8789670" cy="707886"/>
          </a:xfrm>
          <a:prstGeom prst="rect">
            <a:avLst/>
          </a:prstGeom>
          <a:noFill/>
        </p:spPr>
        <p:txBody>
          <a:bodyPr wrap="square" rtlCol="0">
            <a:spAutoFit/>
          </a:bodyPr>
          <a:lstStyle/>
          <a:p>
            <a:pPr algn="ctr"/>
            <a:r>
              <a:rPr lang="en-US" sz="2000" dirty="0">
                <a:solidFill>
                  <a:schemeClr val="bg2"/>
                </a:solidFill>
              </a:rPr>
              <a:t>A </a:t>
            </a:r>
            <a:r>
              <a:rPr lang="en-US" sz="2000" dirty="0">
                <a:solidFill>
                  <a:schemeClr val="accent1"/>
                </a:solidFill>
              </a:rPr>
              <a:t>deep clustering </a:t>
            </a:r>
            <a:r>
              <a:rPr lang="en-US" sz="2000" dirty="0">
                <a:solidFill>
                  <a:schemeClr val="bg2"/>
                </a:solidFill>
              </a:rPr>
              <a:t>framework which </a:t>
            </a:r>
            <a:r>
              <a:rPr lang="en-US" sz="2000" dirty="0">
                <a:solidFill>
                  <a:schemeClr val="accent1"/>
                </a:solidFill>
              </a:rPr>
              <a:t>jointly learns prototypes</a:t>
            </a:r>
          </a:p>
          <a:p>
            <a:pPr algn="ctr"/>
            <a:r>
              <a:rPr lang="en-US" sz="2000" dirty="0">
                <a:solidFill>
                  <a:schemeClr val="accent1"/>
                </a:solidFill>
              </a:rPr>
              <a:t> and prototype-to-sample alignments </a:t>
            </a:r>
            <a:r>
              <a:rPr lang="en-US" sz="2000" dirty="0">
                <a:solidFill>
                  <a:schemeClr val="tx1"/>
                </a:solidFill>
              </a:rPr>
              <a:t>to match </a:t>
            </a:r>
            <a:r>
              <a:rPr lang="en-US" sz="2000" dirty="0">
                <a:solidFill>
                  <a:schemeClr val="accent1"/>
                </a:solidFill>
              </a:rPr>
              <a:t>raw input data</a:t>
            </a:r>
          </a:p>
        </p:txBody>
      </p:sp>
      <p:sp>
        <p:nvSpPr>
          <p:cNvPr id="9" name="TextBox 8">
            <a:extLst>
              <a:ext uri="{FF2B5EF4-FFF2-40B4-BE49-F238E27FC236}">
                <a16:creationId xmlns:a16="http://schemas.microsoft.com/office/drawing/2014/main" id="{78127987-8F09-184E-856E-D39CD03AB82A}"/>
              </a:ext>
            </a:extLst>
          </p:cNvPr>
          <p:cNvSpPr txBox="1"/>
          <p:nvPr/>
        </p:nvSpPr>
        <p:spPr>
          <a:xfrm>
            <a:off x="811676" y="1658535"/>
            <a:ext cx="1823922" cy="369332"/>
          </a:xfrm>
          <a:prstGeom prst="rect">
            <a:avLst/>
          </a:prstGeom>
          <a:solidFill>
            <a:schemeClr val="bg2"/>
          </a:solidFill>
          <a:ln w="50800" cap="sq">
            <a:solidFill>
              <a:schemeClr val="bg2"/>
            </a:solidFill>
            <a:miter lim="800000"/>
          </a:ln>
        </p:spPr>
        <p:txBody>
          <a:bodyPr wrap="square" rtlCol="0">
            <a:spAutoFit/>
          </a:bodyPr>
          <a:lstStyle/>
          <a:p>
            <a:pPr algn="ctr"/>
            <a:r>
              <a:rPr lang="en-US" sz="1800" b="1" dirty="0">
                <a:solidFill>
                  <a:schemeClr val="accent1"/>
                </a:solidFill>
              </a:rPr>
              <a:t>state-of-the-art</a:t>
            </a:r>
          </a:p>
        </p:txBody>
      </p:sp>
      <p:sp>
        <p:nvSpPr>
          <p:cNvPr id="15" name="TextBox 14">
            <a:extLst>
              <a:ext uri="{FF2B5EF4-FFF2-40B4-BE49-F238E27FC236}">
                <a16:creationId xmlns:a16="http://schemas.microsoft.com/office/drawing/2014/main" id="{520AD53B-677C-9D47-B3BE-BE2F935DCF71}"/>
              </a:ext>
            </a:extLst>
          </p:cNvPr>
          <p:cNvSpPr txBox="1"/>
          <p:nvPr/>
        </p:nvSpPr>
        <p:spPr>
          <a:xfrm>
            <a:off x="5748793" y="1663143"/>
            <a:ext cx="2767054" cy="369332"/>
          </a:xfrm>
          <a:prstGeom prst="rect">
            <a:avLst/>
          </a:prstGeom>
          <a:solidFill>
            <a:schemeClr val="bg2"/>
          </a:solidFill>
          <a:ln w="50800" cap="sq">
            <a:solidFill>
              <a:schemeClr val="bg2"/>
            </a:solidFill>
            <a:miter lim="800000"/>
          </a:ln>
        </p:spPr>
        <p:txBody>
          <a:bodyPr wrap="square" rtlCol="0">
            <a:spAutoFit/>
          </a:bodyPr>
          <a:lstStyle/>
          <a:p>
            <a:pPr algn="ctr"/>
            <a:r>
              <a:rPr lang="en-US" sz="1800" b="1" dirty="0">
                <a:solidFill>
                  <a:schemeClr val="accent1"/>
                </a:solidFill>
              </a:rPr>
              <a:t>web images application</a:t>
            </a:r>
          </a:p>
        </p:txBody>
      </p:sp>
      <p:sp>
        <p:nvSpPr>
          <p:cNvPr id="10" name="TextBox 9">
            <a:extLst>
              <a:ext uri="{FF2B5EF4-FFF2-40B4-BE49-F238E27FC236}">
                <a16:creationId xmlns:a16="http://schemas.microsoft.com/office/drawing/2014/main" id="{58CFA3E4-C994-E04A-9778-EC70537AD148}"/>
              </a:ext>
            </a:extLst>
          </p:cNvPr>
          <p:cNvSpPr txBox="1"/>
          <p:nvPr/>
        </p:nvSpPr>
        <p:spPr>
          <a:xfrm>
            <a:off x="3003479" y="1663143"/>
            <a:ext cx="2377433" cy="369332"/>
          </a:xfrm>
          <a:prstGeom prst="rect">
            <a:avLst/>
          </a:prstGeom>
          <a:solidFill>
            <a:schemeClr val="accent1"/>
          </a:solidFill>
          <a:ln w="50800" cap="sq">
            <a:solidFill>
              <a:srgbClr val="4C9D96"/>
            </a:solidFill>
            <a:miter lim="800000"/>
          </a:ln>
        </p:spPr>
        <p:txBody>
          <a:bodyPr wrap="square" rtlCol="0">
            <a:spAutoFit/>
          </a:bodyPr>
          <a:lstStyle/>
          <a:p>
            <a:pPr algn="ctr"/>
            <a:r>
              <a:rPr lang="en-US" sz="1800" b="1" dirty="0">
                <a:solidFill>
                  <a:schemeClr val="bg2"/>
                </a:solidFill>
              </a:rPr>
              <a:t>high interpretability</a:t>
            </a:r>
          </a:p>
        </p:txBody>
      </p:sp>
      <p:pic>
        <p:nvPicPr>
          <p:cNvPr id="11" name="Picture 10">
            <a:extLst>
              <a:ext uri="{FF2B5EF4-FFF2-40B4-BE49-F238E27FC236}">
                <a16:creationId xmlns:a16="http://schemas.microsoft.com/office/drawing/2014/main" id="{4224AD90-6BD7-674A-A2CE-EEBF38EB5A91}"/>
              </a:ext>
            </a:extLst>
          </p:cNvPr>
          <p:cNvPicPr>
            <a:picLocks noChangeAspect="1"/>
          </p:cNvPicPr>
          <p:nvPr/>
        </p:nvPicPr>
        <p:blipFill>
          <a:blip r:embed="rId3"/>
          <a:stretch>
            <a:fillRect/>
          </a:stretch>
        </p:blipFill>
        <p:spPr>
          <a:xfrm>
            <a:off x="112435" y="2296523"/>
            <a:ext cx="8966835" cy="2691364"/>
          </a:xfrm>
          <a:prstGeom prst="rect">
            <a:avLst/>
          </a:prstGeom>
        </p:spPr>
      </p:pic>
    </p:spTree>
    <p:extLst>
      <p:ext uri="{BB962C8B-B14F-4D97-AF65-F5344CB8AC3E}">
        <p14:creationId xmlns:p14="http://schemas.microsoft.com/office/powerpoint/2010/main" val="1327075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E1247F3-BE5C-894B-B442-15CE915685CA}"/>
              </a:ext>
            </a:extLst>
          </p:cNvPr>
          <p:cNvGrpSpPr/>
          <p:nvPr/>
        </p:nvGrpSpPr>
        <p:grpSpPr>
          <a:xfrm>
            <a:off x="526020" y="364441"/>
            <a:ext cx="7767735" cy="4401234"/>
            <a:chOff x="526020" y="404196"/>
            <a:chExt cx="7767735" cy="4401234"/>
          </a:xfrm>
        </p:grpSpPr>
        <p:pic>
          <p:nvPicPr>
            <p:cNvPr id="3" name="Picture 2">
              <a:extLst>
                <a:ext uri="{FF2B5EF4-FFF2-40B4-BE49-F238E27FC236}">
                  <a16:creationId xmlns:a16="http://schemas.microsoft.com/office/drawing/2014/main" id="{F16CBB3B-B406-A740-B825-5880046BEE06}"/>
                </a:ext>
              </a:extLst>
            </p:cNvPr>
            <p:cNvPicPr>
              <a:picLocks noChangeAspect="1"/>
            </p:cNvPicPr>
            <p:nvPr/>
          </p:nvPicPr>
          <p:blipFill>
            <a:blip r:embed="rId3"/>
            <a:stretch>
              <a:fillRect/>
            </a:stretch>
          </p:blipFill>
          <p:spPr>
            <a:xfrm>
              <a:off x="526020" y="3367786"/>
              <a:ext cx="7767735" cy="1437644"/>
            </a:xfrm>
            <a:prstGeom prst="rect">
              <a:avLst/>
            </a:prstGeom>
          </p:spPr>
        </p:pic>
        <p:grpSp>
          <p:nvGrpSpPr>
            <p:cNvPr id="14" name="Group 13">
              <a:extLst>
                <a:ext uri="{FF2B5EF4-FFF2-40B4-BE49-F238E27FC236}">
                  <a16:creationId xmlns:a16="http://schemas.microsoft.com/office/drawing/2014/main" id="{2303A23F-736D-2145-89EB-0286C2208B93}"/>
                </a:ext>
              </a:extLst>
            </p:cNvPr>
            <p:cNvGrpSpPr>
              <a:grpSpLocks noChangeAspect="1"/>
            </p:cNvGrpSpPr>
            <p:nvPr/>
          </p:nvGrpSpPr>
          <p:grpSpPr>
            <a:xfrm>
              <a:off x="534333" y="404196"/>
              <a:ext cx="7751109" cy="2916362"/>
              <a:chOff x="146050" y="64545"/>
              <a:chExt cx="8851900" cy="3330535"/>
            </a:xfrm>
          </p:grpSpPr>
          <p:pic>
            <p:nvPicPr>
              <p:cNvPr id="9" name="Picture 8">
                <a:extLst>
                  <a:ext uri="{FF2B5EF4-FFF2-40B4-BE49-F238E27FC236}">
                    <a16:creationId xmlns:a16="http://schemas.microsoft.com/office/drawing/2014/main" id="{41CDBD6C-F9B1-8A42-B541-9C9C3B539EB3}"/>
                  </a:ext>
                </a:extLst>
              </p:cNvPr>
              <p:cNvPicPr>
                <a:picLocks noChangeAspect="1"/>
              </p:cNvPicPr>
              <p:nvPr/>
            </p:nvPicPr>
            <p:blipFill>
              <a:blip r:embed="rId4"/>
              <a:stretch>
                <a:fillRect/>
              </a:stretch>
            </p:blipFill>
            <p:spPr>
              <a:xfrm>
                <a:off x="146050" y="1756780"/>
                <a:ext cx="8851900" cy="1638300"/>
              </a:xfrm>
              <a:prstGeom prst="rect">
                <a:avLst/>
              </a:prstGeom>
            </p:spPr>
          </p:pic>
          <p:pic>
            <p:nvPicPr>
              <p:cNvPr id="11" name="Picture 10">
                <a:extLst>
                  <a:ext uri="{FF2B5EF4-FFF2-40B4-BE49-F238E27FC236}">
                    <a16:creationId xmlns:a16="http://schemas.microsoft.com/office/drawing/2014/main" id="{64F1E444-DABF-FD4D-B180-B65611B24BCA}"/>
                  </a:ext>
                </a:extLst>
              </p:cNvPr>
              <p:cNvPicPr>
                <a:picLocks noChangeAspect="1"/>
              </p:cNvPicPr>
              <p:nvPr/>
            </p:nvPicPr>
            <p:blipFill>
              <a:blip r:embed="rId5"/>
              <a:stretch>
                <a:fillRect/>
              </a:stretch>
            </p:blipFill>
            <p:spPr>
              <a:xfrm>
                <a:off x="146050" y="64545"/>
                <a:ext cx="8851900" cy="1638300"/>
              </a:xfrm>
              <a:prstGeom prst="rect">
                <a:avLst/>
              </a:prstGeom>
            </p:spPr>
          </p:pic>
        </p:grpSp>
      </p:grpSp>
      <p:sp>
        <p:nvSpPr>
          <p:cNvPr id="2" name="Slide Number Placeholder 1">
            <a:extLst>
              <a:ext uri="{FF2B5EF4-FFF2-40B4-BE49-F238E27FC236}">
                <a16:creationId xmlns:a16="http://schemas.microsoft.com/office/drawing/2014/main" id="{47E8D0C6-7591-EC41-9760-8E04E292E3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7" name="Rectangle 6">
            <a:extLst>
              <a:ext uri="{FF2B5EF4-FFF2-40B4-BE49-F238E27FC236}">
                <a16:creationId xmlns:a16="http://schemas.microsoft.com/office/drawing/2014/main" id="{A1875CD6-EF46-3F48-8CA1-71898F6BFD09}"/>
              </a:ext>
            </a:extLst>
          </p:cNvPr>
          <p:cNvSpPr/>
          <p:nvPr/>
        </p:nvSpPr>
        <p:spPr>
          <a:xfrm>
            <a:off x="898497" y="364441"/>
            <a:ext cx="1415332" cy="1417320"/>
          </a:xfrm>
          <a:prstGeom prst="rect">
            <a:avLst/>
          </a:prstGeom>
          <a:noFill/>
          <a:ln w="63500">
            <a:solidFill>
              <a:srgbClr val="B401F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08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AE91EA-0763-B948-A324-617E7670D6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10" name="Picture 9">
            <a:extLst>
              <a:ext uri="{FF2B5EF4-FFF2-40B4-BE49-F238E27FC236}">
                <a16:creationId xmlns:a16="http://schemas.microsoft.com/office/drawing/2014/main" id="{922F7953-DC07-D849-A811-0E58C988AA08}"/>
              </a:ext>
            </a:extLst>
          </p:cNvPr>
          <p:cNvPicPr>
            <a:picLocks noChangeAspect="1"/>
          </p:cNvPicPr>
          <p:nvPr/>
        </p:nvPicPr>
        <p:blipFill>
          <a:blip r:embed="rId3"/>
          <a:srcRect/>
          <a:stretch>
            <a:fillRect/>
          </a:stretch>
        </p:blipFill>
        <p:spPr>
          <a:xfrm>
            <a:off x="879299" y="364441"/>
            <a:ext cx="7689316" cy="4401234"/>
          </a:xfrm>
          <a:custGeom>
            <a:avLst/>
            <a:gdLst>
              <a:gd name="connsiteX0" fmla="*/ 2202511 w 7689316"/>
              <a:gd name="connsiteY0" fmla="*/ 0 h 4401234"/>
              <a:gd name="connsiteX1" fmla="*/ 7689316 w 7689316"/>
              <a:gd name="connsiteY1" fmla="*/ 0 h 4401234"/>
              <a:gd name="connsiteX2" fmla="*/ 7689316 w 7689316"/>
              <a:gd name="connsiteY2" fmla="*/ 4401234 h 4401234"/>
              <a:gd name="connsiteX3" fmla="*/ 0 w 7689316"/>
              <a:gd name="connsiteY3" fmla="*/ 4401234 h 4401234"/>
              <a:gd name="connsiteX4" fmla="*/ 0 w 7689316"/>
              <a:gd name="connsiteY4" fmla="*/ 2201490 h 4401234"/>
              <a:gd name="connsiteX5" fmla="*/ 2202511 w 7689316"/>
              <a:gd name="connsiteY5" fmla="*/ 2201490 h 440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9316" h="4401234">
                <a:moveTo>
                  <a:pt x="2202511" y="0"/>
                </a:moveTo>
                <a:lnTo>
                  <a:pt x="7689316" y="0"/>
                </a:lnTo>
                <a:lnTo>
                  <a:pt x="7689316" y="4401234"/>
                </a:lnTo>
                <a:lnTo>
                  <a:pt x="0" y="4401234"/>
                </a:lnTo>
                <a:lnTo>
                  <a:pt x="0" y="2201490"/>
                </a:lnTo>
                <a:lnTo>
                  <a:pt x="2202511" y="2201490"/>
                </a:lnTo>
                <a:close/>
              </a:path>
            </a:pathLst>
          </a:custGeom>
        </p:spPr>
      </p:pic>
      <p:pic>
        <p:nvPicPr>
          <p:cNvPr id="12" name="Picture 11">
            <a:extLst>
              <a:ext uri="{FF2B5EF4-FFF2-40B4-BE49-F238E27FC236}">
                <a16:creationId xmlns:a16="http://schemas.microsoft.com/office/drawing/2014/main" id="{2BD8D665-8099-2D46-B89E-9C0BF8D0290E}"/>
              </a:ext>
            </a:extLst>
          </p:cNvPr>
          <p:cNvPicPr>
            <a:picLocks noChangeAspect="1"/>
          </p:cNvPicPr>
          <p:nvPr/>
        </p:nvPicPr>
        <p:blipFill rotWithShape="1">
          <a:blip r:embed="rId4"/>
          <a:srcRect r="76324"/>
          <a:stretch/>
        </p:blipFill>
        <p:spPr>
          <a:xfrm>
            <a:off x="534334" y="364441"/>
            <a:ext cx="1835156" cy="1434567"/>
          </a:xfrm>
          <a:prstGeom prst="rect">
            <a:avLst/>
          </a:prstGeom>
        </p:spPr>
      </p:pic>
      <p:sp>
        <p:nvSpPr>
          <p:cNvPr id="14" name="Rectangle 13">
            <a:extLst>
              <a:ext uri="{FF2B5EF4-FFF2-40B4-BE49-F238E27FC236}">
                <a16:creationId xmlns:a16="http://schemas.microsoft.com/office/drawing/2014/main" id="{B138DB43-AE28-9649-ABBD-704897C7A599}"/>
              </a:ext>
            </a:extLst>
          </p:cNvPr>
          <p:cNvSpPr/>
          <p:nvPr/>
        </p:nvSpPr>
        <p:spPr>
          <a:xfrm>
            <a:off x="898497" y="364441"/>
            <a:ext cx="1415332" cy="1417320"/>
          </a:xfrm>
          <a:prstGeom prst="rect">
            <a:avLst/>
          </a:prstGeom>
          <a:noFill/>
          <a:ln w="63500">
            <a:solidFill>
              <a:srgbClr val="B401F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187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6474-F414-8A41-BB33-C8E44B8B7794}"/>
              </a:ext>
            </a:extLst>
          </p:cNvPr>
          <p:cNvSpPr>
            <a:spLocks noGrp="1"/>
          </p:cNvSpPr>
          <p:nvPr>
            <p:ph type="title"/>
          </p:nvPr>
        </p:nvSpPr>
        <p:spPr/>
        <p:txBody>
          <a:bodyPr/>
          <a:lstStyle/>
          <a:p>
            <a:r>
              <a:rPr lang="en-US" dirty="0"/>
              <a:t>Conclusion</a:t>
            </a:r>
          </a:p>
        </p:txBody>
      </p:sp>
      <p:sp>
        <p:nvSpPr>
          <p:cNvPr id="4" name="TextBox 3">
            <a:extLst>
              <a:ext uri="{FF2B5EF4-FFF2-40B4-BE49-F238E27FC236}">
                <a16:creationId xmlns:a16="http://schemas.microsoft.com/office/drawing/2014/main" id="{9F8D8CEC-A737-4B41-910E-CC985DFB8EFF}"/>
              </a:ext>
            </a:extLst>
          </p:cNvPr>
          <p:cNvSpPr txBox="1"/>
          <p:nvPr/>
        </p:nvSpPr>
        <p:spPr>
          <a:xfrm>
            <a:off x="354330" y="828878"/>
            <a:ext cx="8435340" cy="707886"/>
          </a:xfrm>
          <a:prstGeom prst="rect">
            <a:avLst/>
          </a:prstGeom>
          <a:noFill/>
        </p:spPr>
        <p:txBody>
          <a:bodyPr wrap="square" rtlCol="0">
            <a:spAutoFit/>
          </a:bodyPr>
          <a:lstStyle/>
          <a:p>
            <a:pPr algn="ctr"/>
            <a:r>
              <a:rPr lang="en-US" sz="2000" dirty="0">
                <a:solidFill>
                  <a:schemeClr val="bg2"/>
                </a:solidFill>
              </a:rPr>
              <a:t>A </a:t>
            </a:r>
            <a:r>
              <a:rPr lang="en-US" sz="2000" dirty="0">
                <a:solidFill>
                  <a:schemeClr val="accent1"/>
                </a:solidFill>
              </a:rPr>
              <a:t>deep clustering </a:t>
            </a:r>
            <a:r>
              <a:rPr lang="en-US" sz="2000" dirty="0">
                <a:solidFill>
                  <a:schemeClr val="bg2"/>
                </a:solidFill>
              </a:rPr>
              <a:t>approach which jointly learns </a:t>
            </a:r>
            <a:r>
              <a:rPr lang="en-US" sz="2000" dirty="0">
                <a:solidFill>
                  <a:schemeClr val="accent1"/>
                </a:solidFill>
              </a:rPr>
              <a:t>prototypes </a:t>
            </a:r>
          </a:p>
          <a:p>
            <a:pPr algn="ctr"/>
            <a:r>
              <a:rPr lang="en-US" sz="2000" dirty="0">
                <a:solidFill>
                  <a:schemeClr val="accent1"/>
                </a:solidFill>
              </a:rPr>
              <a:t>and transformation-invariant assignments </a:t>
            </a:r>
            <a:r>
              <a:rPr lang="en-US" sz="2000" dirty="0">
                <a:solidFill>
                  <a:schemeClr val="bg2"/>
                </a:solidFill>
              </a:rPr>
              <a:t>to match </a:t>
            </a:r>
            <a:r>
              <a:rPr lang="en-US" sz="2000" dirty="0">
                <a:solidFill>
                  <a:schemeClr val="accent1"/>
                </a:solidFill>
              </a:rPr>
              <a:t>raw input data</a:t>
            </a:r>
          </a:p>
        </p:txBody>
      </p:sp>
      <p:sp>
        <p:nvSpPr>
          <p:cNvPr id="5" name="Google Shape;129;p23">
            <a:extLst>
              <a:ext uri="{FF2B5EF4-FFF2-40B4-BE49-F238E27FC236}">
                <a16:creationId xmlns:a16="http://schemas.microsoft.com/office/drawing/2014/main" id="{22D7B345-C08C-074C-805E-DCE073CCB7AF}"/>
              </a:ext>
            </a:extLst>
          </p:cNvPr>
          <p:cNvSpPr txBox="1">
            <a:spLocks noGrp="1"/>
          </p:cNvSpPr>
          <p:nvPr>
            <p:ph type="body" idx="1"/>
          </p:nvPr>
        </p:nvSpPr>
        <p:spPr>
          <a:xfrm>
            <a:off x="191774" y="3490947"/>
            <a:ext cx="8760447" cy="1505672"/>
          </a:xfrm>
          <a:prstGeom prst="rect">
            <a:avLst/>
          </a:prstGeom>
        </p:spPr>
        <p:txBody>
          <a:bodyPr spcFirstLastPara="1" wrap="square" lIns="91425" tIns="91425" rIns="91425" bIns="91440" anchor="t" anchorCtr="0">
            <a:noAutofit/>
          </a:bodyPr>
          <a:lstStyle/>
          <a:p>
            <a:pPr marL="0" lvl="0" indent="0" algn="l" rtl="0">
              <a:spcBef>
                <a:spcPts val="0"/>
              </a:spcBef>
              <a:buNone/>
            </a:pPr>
            <a:r>
              <a:rPr lang="en-US" sz="2000" b="1" dirty="0">
                <a:solidFill>
                  <a:schemeClr val="bg2"/>
                </a:solidFill>
              </a:rPr>
              <a:t>Advantages</a:t>
            </a:r>
          </a:p>
          <a:p>
            <a:pPr marL="0" lvl="0" indent="0" algn="l" rtl="0">
              <a:spcBef>
                <a:spcPts val="0"/>
              </a:spcBef>
              <a:spcAft>
                <a:spcPts val="2800"/>
              </a:spcAft>
              <a:buNone/>
            </a:pPr>
            <a:endParaRPr lang="en-US" sz="2000" b="1" dirty="0">
              <a:solidFill>
                <a:schemeClr val="bg2"/>
              </a:solidFill>
            </a:endParaRPr>
          </a:p>
        </p:txBody>
      </p:sp>
      <p:sp>
        <p:nvSpPr>
          <p:cNvPr id="3" name="Slide Number Placeholder 2">
            <a:extLst>
              <a:ext uri="{FF2B5EF4-FFF2-40B4-BE49-F238E27FC236}">
                <a16:creationId xmlns:a16="http://schemas.microsoft.com/office/drawing/2014/main" id="{0F9E5E2E-E66B-EC4B-92DF-623CAB3812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grpSp>
        <p:nvGrpSpPr>
          <p:cNvPr id="36" name="Group 35">
            <a:extLst>
              <a:ext uri="{FF2B5EF4-FFF2-40B4-BE49-F238E27FC236}">
                <a16:creationId xmlns:a16="http://schemas.microsoft.com/office/drawing/2014/main" id="{634701BB-E231-5A46-8993-FF93D0C3F7D7}"/>
              </a:ext>
            </a:extLst>
          </p:cNvPr>
          <p:cNvGrpSpPr/>
          <p:nvPr/>
        </p:nvGrpSpPr>
        <p:grpSpPr>
          <a:xfrm>
            <a:off x="2782783" y="1710438"/>
            <a:ext cx="3578431" cy="1768850"/>
            <a:chOff x="439489" y="1009175"/>
            <a:chExt cx="6186495" cy="2999673"/>
          </a:xfrm>
        </p:grpSpPr>
        <p:sp>
          <p:nvSpPr>
            <p:cNvPr id="7" name="Freeform 6">
              <a:extLst>
                <a:ext uri="{FF2B5EF4-FFF2-40B4-BE49-F238E27FC236}">
                  <a16:creationId xmlns:a16="http://schemas.microsoft.com/office/drawing/2014/main" id="{C60C8A0E-55BB-6947-8EE1-5B69BF49E1A4}"/>
                </a:ext>
              </a:extLst>
            </p:cNvPr>
            <p:cNvSpPr>
              <a:spLocks noChangeAspect="1"/>
            </p:cNvSpPr>
            <p:nvPr/>
          </p:nvSpPr>
          <p:spPr>
            <a:xfrm>
              <a:off x="917216" y="1247595"/>
              <a:ext cx="5257267" cy="2623618"/>
            </a:xfrm>
            <a:custGeom>
              <a:avLst/>
              <a:gdLst>
                <a:gd name="connsiteX0" fmla="*/ 2628633 w 5257267"/>
                <a:gd name="connsiteY0" fmla="*/ 0 h 2623618"/>
                <a:gd name="connsiteX1" fmla="*/ 5243961 w 5257267"/>
                <a:gd name="connsiteY1" fmla="*/ 2360111 h 2623618"/>
                <a:gd name="connsiteX2" fmla="*/ 5257267 w 5257267"/>
                <a:gd name="connsiteY2" fmla="*/ 2623618 h 2623618"/>
                <a:gd name="connsiteX3" fmla="*/ 0 w 5257267"/>
                <a:gd name="connsiteY3" fmla="*/ 2623618 h 2623618"/>
                <a:gd name="connsiteX4" fmla="*/ 13306 w 5257267"/>
                <a:gd name="connsiteY4" fmla="*/ 2360111 h 2623618"/>
                <a:gd name="connsiteX5" fmla="*/ 2628633 w 5257267"/>
                <a:gd name="connsiteY5" fmla="*/ 0 h 26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267" h="2623618">
                  <a:moveTo>
                    <a:pt x="2628633" y="0"/>
                  </a:moveTo>
                  <a:cubicBezTo>
                    <a:pt x="3989790" y="0"/>
                    <a:pt x="5109335" y="1034472"/>
                    <a:pt x="5243961" y="2360111"/>
                  </a:cubicBezTo>
                  <a:lnTo>
                    <a:pt x="5257267" y="2623618"/>
                  </a:lnTo>
                  <a:lnTo>
                    <a:pt x="0" y="2623618"/>
                  </a:lnTo>
                  <a:lnTo>
                    <a:pt x="13306" y="2360111"/>
                  </a:lnTo>
                  <a:cubicBezTo>
                    <a:pt x="147932" y="1034472"/>
                    <a:pt x="1267476" y="0"/>
                    <a:pt x="2628633" y="0"/>
                  </a:cubicBezTo>
                  <a:close/>
                </a:path>
              </a:pathLst>
            </a:custGeom>
            <a:solidFill>
              <a:schemeClr val="accent1">
                <a:alpha val="0"/>
              </a:scheme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0472C92-D3C6-9F4F-BE02-E77A877E13AB}"/>
                </a:ext>
              </a:extLst>
            </p:cNvPr>
            <p:cNvCxnSpPr>
              <a:cxnSpLocks/>
            </p:cNvCxnSpPr>
            <p:nvPr/>
          </p:nvCxnSpPr>
          <p:spPr>
            <a:xfrm flipH="1" flipV="1">
              <a:off x="3097521" y="1301188"/>
              <a:ext cx="174210" cy="107323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42B77E9F-9E82-8045-A285-17586EC1BA02}"/>
                </a:ext>
              </a:extLst>
            </p:cNvPr>
            <p:cNvSpPr/>
            <p:nvPr/>
          </p:nvSpPr>
          <p:spPr>
            <a:xfrm>
              <a:off x="3168445" y="1009175"/>
              <a:ext cx="3118648" cy="2611055"/>
            </a:xfrm>
            <a:custGeom>
              <a:avLst/>
              <a:gdLst>
                <a:gd name="connsiteX0" fmla="*/ 2977912 w 3116314"/>
                <a:gd name="connsiteY0" fmla="*/ 2592052 h 2592052"/>
                <a:gd name="connsiteX1" fmla="*/ 3114828 w 3116314"/>
                <a:gd name="connsiteY1" fmla="*/ 1560296 h 2592052"/>
                <a:gd name="connsiteX2" fmla="*/ 2899675 w 3116314"/>
                <a:gd name="connsiteY2" fmla="*/ 572549 h 2592052"/>
                <a:gd name="connsiteX3" fmla="*/ 2180868 w 3116314"/>
                <a:gd name="connsiteY3" fmla="*/ 54226 h 2592052"/>
                <a:gd name="connsiteX4" fmla="*/ 1031756 w 3116314"/>
                <a:gd name="connsiteY4" fmla="*/ 39556 h 2592052"/>
                <a:gd name="connsiteX5" fmla="*/ 0 w 3116314"/>
                <a:gd name="connsiteY5" fmla="*/ 264489 h 25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6314" h="2592052">
                  <a:moveTo>
                    <a:pt x="2977912" y="2592052"/>
                  </a:moveTo>
                  <a:cubicBezTo>
                    <a:pt x="3052890" y="2244466"/>
                    <a:pt x="3127868" y="1896880"/>
                    <a:pt x="3114828" y="1560296"/>
                  </a:cubicBezTo>
                  <a:cubicBezTo>
                    <a:pt x="3101789" y="1223712"/>
                    <a:pt x="3055335" y="823561"/>
                    <a:pt x="2899675" y="572549"/>
                  </a:cubicBezTo>
                  <a:cubicBezTo>
                    <a:pt x="2744015" y="321537"/>
                    <a:pt x="2492188" y="143058"/>
                    <a:pt x="2180868" y="54226"/>
                  </a:cubicBezTo>
                  <a:cubicBezTo>
                    <a:pt x="1869548" y="-34606"/>
                    <a:pt x="1395234" y="4512"/>
                    <a:pt x="1031756" y="39556"/>
                  </a:cubicBezTo>
                  <a:cubicBezTo>
                    <a:pt x="668278" y="74600"/>
                    <a:pt x="334139" y="169544"/>
                    <a:pt x="0" y="264489"/>
                  </a:cubicBezTo>
                </a:path>
              </a:pathLst>
            </a:custGeom>
            <a:noFill/>
            <a:ln w="28575">
              <a:solidFill>
                <a:srgbClr val="CC66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31D72977-1FFA-7746-9ABC-80EFC2914B4E}"/>
                </a:ext>
              </a:extLst>
            </p:cNvPr>
            <p:cNvSpPr>
              <a:spLocks noChangeAspect="1"/>
            </p:cNvSpPr>
            <p:nvPr/>
          </p:nvSpPr>
          <p:spPr>
            <a:xfrm>
              <a:off x="2036374" y="2341661"/>
              <a:ext cx="3106017" cy="1536192"/>
            </a:xfrm>
            <a:custGeom>
              <a:avLst/>
              <a:gdLst>
                <a:gd name="connsiteX0" fmla="*/ 2628633 w 5257267"/>
                <a:gd name="connsiteY0" fmla="*/ 0 h 2623618"/>
                <a:gd name="connsiteX1" fmla="*/ 5243961 w 5257267"/>
                <a:gd name="connsiteY1" fmla="*/ 2360111 h 2623618"/>
                <a:gd name="connsiteX2" fmla="*/ 5257267 w 5257267"/>
                <a:gd name="connsiteY2" fmla="*/ 2623618 h 2623618"/>
                <a:gd name="connsiteX3" fmla="*/ 0 w 5257267"/>
                <a:gd name="connsiteY3" fmla="*/ 2623618 h 2623618"/>
                <a:gd name="connsiteX4" fmla="*/ 13306 w 5257267"/>
                <a:gd name="connsiteY4" fmla="*/ 2360111 h 2623618"/>
                <a:gd name="connsiteX5" fmla="*/ 2628633 w 5257267"/>
                <a:gd name="connsiteY5" fmla="*/ 0 h 26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267" h="2623618">
                  <a:moveTo>
                    <a:pt x="2628633" y="0"/>
                  </a:moveTo>
                  <a:cubicBezTo>
                    <a:pt x="3989790" y="0"/>
                    <a:pt x="5109335" y="1034472"/>
                    <a:pt x="5243961" y="2360111"/>
                  </a:cubicBezTo>
                  <a:lnTo>
                    <a:pt x="5257267" y="2623618"/>
                  </a:lnTo>
                  <a:lnTo>
                    <a:pt x="0" y="2623618"/>
                  </a:lnTo>
                  <a:lnTo>
                    <a:pt x="13306" y="2360111"/>
                  </a:lnTo>
                  <a:cubicBezTo>
                    <a:pt x="147932" y="1034472"/>
                    <a:pt x="1267476" y="0"/>
                    <a:pt x="2628633" y="0"/>
                  </a:cubicBezTo>
                  <a:close/>
                </a:path>
              </a:pathLst>
            </a:custGeom>
            <a:solidFill>
              <a:schemeClr val="accent1">
                <a:alpha val="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73E576B-1EAA-E844-9825-B6A23E7D4DFB}"/>
                </a:ext>
              </a:extLst>
            </p:cNvPr>
            <p:cNvSpPr>
              <a:spLocks noChangeAspect="1"/>
            </p:cNvSpPr>
            <p:nvPr/>
          </p:nvSpPr>
          <p:spPr>
            <a:xfrm>
              <a:off x="1828120" y="1664153"/>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FA0C67-D275-9E41-824B-25C1856F7F56}"/>
                </a:ext>
              </a:extLst>
            </p:cNvPr>
            <p:cNvSpPr>
              <a:spLocks noChangeAspect="1"/>
            </p:cNvSpPr>
            <p:nvPr/>
          </p:nvSpPr>
          <p:spPr>
            <a:xfrm>
              <a:off x="2439914" y="1205392"/>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D87689-0CE3-7E48-9BA3-72C6C6A688A6}"/>
                </a:ext>
              </a:extLst>
            </p:cNvPr>
            <p:cNvSpPr>
              <a:spLocks noChangeAspect="1"/>
            </p:cNvSpPr>
            <p:nvPr/>
          </p:nvSpPr>
          <p:spPr>
            <a:xfrm>
              <a:off x="1462452" y="2399322"/>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6E13028-88D6-CE4B-92DF-2AAAC75BDCA4}"/>
                </a:ext>
              </a:extLst>
            </p:cNvPr>
            <p:cNvSpPr>
              <a:spLocks noChangeAspect="1"/>
            </p:cNvSpPr>
            <p:nvPr/>
          </p:nvSpPr>
          <p:spPr>
            <a:xfrm>
              <a:off x="2805674" y="2346274"/>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36F956F-0AA7-4549-8AE0-E935571865E4}"/>
                </a:ext>
              </a:extLst>
            </p:cNvPr>
            <p:cNvSpPr>
              <a:spLocks noChangeAspect="1"/>
            </p:cNvSpPr>
            <p:nvPr/>
          </p:nvSpPr>
          <p:spPr>
            <a:xfrm>
              <a:off x="2319136" y="2888608"/>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AA9D15D-DFD8-6F4F-8EE1-A12F6A16DEA6}"/>
                </a:ext>
              </a:extLst>
            </p:cNvPr>
            <p:cNvSpPr>
              <a:spLocks noChangeAspect="1"/>
            </p:cNvSpPr>
            <p:nvPr/>
          </p:nvSpPr>
          <p:spPr>
            <a:xfrm>
              <a:off x="1828120" y="3552679"/>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069C5DA-6A64-DD4A-9069-E5FE230D662F}"/>
                </a:ext>
              </a:extLst>
            </p:cNvPr>
            <p:cNvSpPr>
              <a:spLocks noChangeAspect="1"/>
            </p:cNvSpPr>
            <p:nvPr/>
          </p:nvSpPr>
          <p:spPr>
            <a:xfrm>
              <a:off x="728357" y="3375595"/>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41BA782-19F1-904D-8681-E6E3C71E927C}"/>
                </a:ext>
              </a:extLst>
            </p:cNvPr>
            <p:cNvSpPr>
              <a:spLocks noChangeAspect="1"/>
            </p:cNvSpPr>
            <p:nvPr/>
          </p:nvSpPr>
          <p:spPr>
            <a:xfrm>
              <a:off x="3855016" y="1301186"/>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96A4628-A694-614F-8012-8F024A37553B}"/>
                </a:ext>
              </a:extLst>
            </p:cNvPr>
            <p:cNvSpPr>
              <a:spLocks noChangeAspect="1"/>
            </p:cNvSpPr>
            <p:nvPr/>
          </p:nvSpPr>
          <p:spPr>
            <a:xfrm>
              <a:off x="4577142" y="1301186"/>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5203FB82-34E8-A749-87B0-C11C9D7627BA}"/>
                </a:ext>
              </a:extLst>
            </p:cNvPr>
            <p:cNvSpPr>
              <a:spLocks noChangeAspect="1"/>
            </p:cNvSpPr>
            <p:nvPr/>
          </p:nvSpPr>
          <p:spPr>
            <a:xfrm>
              <a:off x="4173120" y="2414452"/>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59F5A71-BE8C-CD45-9482-1E17AE9D7B7D}"/>
                </a:ext>
              </a:extLst>
            </p:cNvPr>
            <p:cNvSpPr>
              <a:spLocks noChangeAspect="1"/>
            </p:cNvSpPr>
            <p:nvPr/>
          </p:nvSpPr>
          <p:spPr>
            <a:xfrm>
              <a:off x="5260223" y="2083371"/>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31815D8B-655B-7A4F-B75E-1601F5422185}"/>
                </a:ext>
              </a:extLst>
            </p:cNvPr>
            <p:cNvSpPr>
              <a:spLocks noChangeAspect="1"/>
            </p:cNvSpPr>
            <p:nvPr/>
          </p:nvSpPr>
          <p:spPr>
            <a:xfrm>
              <a:off x="4571795" y="2848495"/>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6BEDB61A-8D4D-6D4C-B1F8-07780013214B}"/>
                </a:ext>
              </a:extLst>
            </p:cNvPr>
            <p:cNvSpPr>
              <a:spLocks noChangeAspect="1"/>
            </p:cNvSpPr>
            <p:nvPr/>
          </p:nvSpPr>
          <p:spPr>
            <a:xfrm>
              <a:off x="5120943" y="3168981"/>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1A6DC9E4-C00F-F543-A553-2FBF3D2BD2A4}"/>
                </a:ext>
              </a:extLst>
            </p:cNvPr>
            <p:cNvSpPr>
              <a:spLocks noChangeAspect="1"/>
            </p:cNvSpPr>
            <p:nvPr/>
          </p:nvSpPr>
          <p:spPr>
            <a:xfrm>
              <a:off x="4945669" y="3618345"/>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627529F0-9152-2240-8807-AAEE5E053246}"/>
                </a:ext>
              </a:extLst>
            </p:cNvPr>
            <p:cNvSpPr>
              <a:spLocks noChangeAspect="1"/>
            </p:cNvSpPr>
            <p:nvPr/>
          </p:nvSpPr>
          <p:spPr>
            <a:xfrm>
              <a:off x="6023964" y="2710872"/>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Multiply 25">
              <a:extLst>
                <a:ext uri="{FF2B5EF4-FFF2-40B4-BE49-F238E27FC236}">
                  <a16:creationId xmlns:a16="http://schemas.microsoft.com/office/drawing/2014/main" id="{3847BA18-BD58-4441-8E6D-A878A72ECA05}"/>
                </a:ext>
              </a:extLst>
            </p:cNvPr>
            <p:cNvSpPr/>
            <p:nvPr/>
          </p:nvSpPr>
          <p:spPr>
            <a:xfrm>
              <a:off x="6032273" y="3417422"/>
              <a:ext cx="242105" cy="406399"/>
            </a:xfrm>
            <a:prstGeom prst="mathMultiply">
              <a:avLst/>
            </a:prstGeom>
            <a:solidFill>
              <a:srgbClr val="0099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37DF211D-3F77-1E4A-8F5B-5D9A09209250}"/>
                </a:ext>
              </a:extLst>
            </p:cNvPr>
            <p:cNvCxnSpPr>
              <a:cxnSpLocks/>
            </p:cNvCxnSpPr>
            <p:nvPr/>
          </p:nvCxnSpPr>
          <p:spPr>
            <a:xfrm>
              <a:off x="439489" y="3880832"/>
              <a:ext cx="6186495" cy="0"/>
            </a:xfrm>
            <a:prstGeom prst="line">
              <a:avLst/>
            </a:prstGeom>
            <a:ln w="508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FF60AE4-4A87-AB42-96CC-9DB400F88674}"/>
                </a:ext>
              </a:extLst>
            </p:cNvPr>
            <p:cNvCxnSpPr>
              <a:cxnSpLocks/>
            </p:cNvCxnSpPr>
            <p:nvPr/>
          </p:nvCxnSpPr>
          <p:spPr>
            <a:xfrm>
              <a:off x="3533700" y="3752816"/>
              <a:ext cx="0" cy="256032"/>
            </a:xfrm>
            <a:prstGeom prst="line">
              <a:avLst/>
            </a:prstGeom>
            <a:ln w="34925">
              <a:solidFill>
                <a:srgbClr val="D9D9D9"/>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15B32AD2-D070-4E44-913A-66F5E32B0EBA}"/>
                </a:ext>
              </a:extLst>
            </p:cNvPr>
            <p:cNvSpPr>
              <a:spLocks noChangeAspect="1"/>
            </p:cNvSpPr>
            <p:nvPr/>
          </p:nvSpPr>
          <p:spPr>
            <a:xfrm>
              <a:off x="3043291" y="1454131"/>
              <a:ext cx="183295" cy="182880"/>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Multiply 29">
              <a:extLst>
                <a:ext uri="{FF2B5EF4-FFF2-40B4-BE49-F238E27FC236}">
                  <a16:creationId xmlns:a16="http://schemas.microsoft.com/office/drawing/2014/main" id="{45DF23E4-0834-2F4D-A8FD-9ADF96A39AD3}"/>
                </a:ext>
              </a:extLst>
            </p:cNvPr>
            <p:cNvSpPr/>
            <p:nvPr/>
          </p:nvSpPr>
          <p:spPr>
            <a:xfrm>
              <a:off x="2966717" y="1077809"/>
              <a:ext cx="242105" cy="406399"/>
            </a:xfrm>
            <a:prstGeom prst="mathMultiply">
              <a:avLst/>
            </a:prstGeom>
            <a:solidFill>
              <a:schemeClr val="tx1"/>
            </a:solidFill>
            <a:ln w="127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a:extLst>
                <a:ext uri="{FF2B5EF4-FFF2-40B4-BE49-F238E27FC236}">
                  <a16:creationId xmlns:a16="http://schemas.microsoft.com/office/drawing/2014/main" id="{E20001CA-EB81-6F46-8572-C73D12E5AF4F}"/>
                </a:ext>
              </a:extLst>
            </p:cNvPr>
            <p:cNvSpPr/>
            <p:nvPr/>
          </p:nvSpPr>
          <p:spPr>
            <a:xfrm>
              <a:off x="3271731" y="2407550"/>
              <a:ext cx="779219" cy="586956"/>
            </a:xfrm>
            <a:custGeom>
              <a:avLst/>
              <a:gdLst>
                <a:gd name="connsiteX0" fmla="*/ 792995 w 792995"/>
                <a:gd name="connsiteY0" fmla="*/ 0 h 586956"/>
                <a:gd name="connsiteX1" fmla="*/ 758766 w 792995"/>
                <a:gd name="connsiteY1" fmla="*/ 278721 h 586956"/>
                <a:gd name="connsiteX2" fmla="*/ 597401 w 792995"/>
                <a:gd name="connsiteY2" fmla="*/ 528103 h 586956"/>
                <a:gd name="connsiteX3" fmla="*/ 357799 w 792995"/>
                <a:gd name="connsiteY3" fmla="*/ 586781 h 586956"/>
                <a:gd name="connsiteX4" fmla="*/ 137756 w 792995"/>
                <a:gd name="connsiteY4" fmla="*/ 518323 h 586956"/>
                <a:gd name="connsiteX5" fmla="*/ 20400 w 792995"/>
                <a:gd name="connsiteY5" fmla="*/ 312950 h 586956"/>
                <a:gd name="connsiteX6" fmla="*/ 841 w 792995"/>
                <a:gd name="connsiteY6" fmla="*/ 112467 h 58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995" h="586956">
                  <a:moveTo>
                    <a:pt x="792995" y="0"/>
                  </a:moveTo>
                  <a:cubicBezTo>
                    <a:pt x="792180" y="95352"/>
                    <a:pt x="791365" y="190704"/>
                    <a:pt x="758766" y="278721"/>
                  </a:cubicBezTo>
                  <a:cubicBezTo>
                    <a:pt x="726167" y="366738"/>
                    <a:pt x="664229" y="476760"/>
                    <a:pt x="597401" y="528103"/>
                  </a:cubicBezTo>
                  <a:cubicBezTo>
                    <a:pt x="530573" y="579446"/>
                    <a:pt x="434406" y="588411"/>
                    <a:pt x="357799" y="586781"/>
                  </a:cubicBezTo>
                  <a:cubicBezTo>
                    <a:pt x="281192" y="585151"/>
                    <a:pt x="193989" y="563961"/>
                    <a:pt x="137756" y="518323"/>
                  </a:cubicBezTo>
                  <a:cubicBezTo>
                    <a:pt x="81523" y="472685"/>
                    <a:pt x="43219" y="380593"/>
                    <a:pt x="20400" y="312950"/>
                  </a:cubicBezTo>
                  <a:cubicBezTo>
                    <a:pt x="-2419" y="245307"/>
                    <a:pt x="-789" y="178887"/>
                    <a:pt x="841" y="112467"/>
                  </a:cubicBezTo>
                </a:path>
              </a:pathLst>
            </a:custGeom>
            <a:noFill/>
            <a:ln w="28575">
              <a:solidFill>
                <a:srgbClr val="CC66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y 31">
              <a:extLst>
                <a:ext uri="{FF2B5EF4-FFF2-40B4-BE49-F238E27FC236}">
                  <a16:creationId xmlns:a16="http://schemas.microsoft.com/office/drawing/2014/main" id="{6E46BC77-08C6-CA46-BFA6-B47238BEF106}"/>
                </a:ext>
              </a:extLst>
            </p:cNvPr>
            <p:cNvSpPr/>
            <p:nvPr/>
          </p:nvSpPr>
          <p:spPr>
            <a:xfrm>
              <a:off x="3931063" y="2203779"/>
              <a:ext cx="242105" cy="406399"/>
            </a:xfrm>
            <a:prstGeom prst="mathMultiply">
              <a:avLst/>
            </a:prstGeom>
            <a:solidFill>
              <a:srgbClr val="0000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Multiply 32">
              <a:extLst>
                <a:ext uri="{FF2B5EF4-FFF2-40B4-BE49-F238E27FC236}">
                  <a16:creationId xmlns:a16="http://schemas.microsoft.com/office/drawing/2014/main" id="{66F8E790-64FD-5241-945B-45EB39FABAD8}"/>
                </a:ext>
              </a:extLst>
            </p:cNvPr>
            <p:cNvSpPr/>
            <p:nvPr/>
          </p:nvSpPr>
          <p:spPr>
            <a:xfrm>
              <a:off x="3119312" y="2177324"/>
              <a:ext cx="242105" cy="406399"/>
            </a:xfrm>
            <a:prstGeom prst="mathMultiply">
              <a:avLst/>
            </a:prstGeom>
            <a:solidFill>
              <a:schemeClr val="tx1"/>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extBox 36">
            <a:extLst>
              <a:ext uri="{FF2B5EF4-FFF2-40B4-BE49-F238E27FC236}">
                <a16:creationId xmlns:a16="http://schemas.microsoft.com/office/drawing/2014/main" id="{34CA5A72-BF5F-9D41-9FC5-BCC5E53D602A}"/>
              </a:ext>
            </a:extLst>
          </p:cNvPr>
          <p:cNvSpPr txBox="1"/>
          <p:nvPr/>
        </p:nvSpPr>
        <p:spPr>
          <a:xfrm>
            <a:off x="599439" y="4187120"/>
            <a:ext cx="1820119" cy="369332"/>
          </a:xfrm>
          <a:prstGeom prst="rect">
            <a:avLst/>
          </a:prstGeom>
          <a:solidFill>
            <a:schemeClr val="accent1"/>
          </a:solidFill>
          <a:ln w="50800" cap="sq">
            <a:solidFill>
              <a:schemeClr val="accent1"/>
            </a:solidFill>
            <a:miter lim="800000"/>
          </a:ln>
        </p:spPr>
        <p:txBody>
          <a:bodyPr wrap="square" rtlCol="0">
            <a:spAutoFit/>
          </a:bodyPr>
          <a:lstStyle/>
          <a:p>
            <a:pPr algn="ctr"/>
            <a:r>
              <a:rPr lang="en-US" sz="1800" b="1" dirty="0">
                <a:solidFill>
                  <a:schemeClr val="bg2"/>
                </a:solidFill>
              </a:rPr>
              <a:t>state-of-the-art</a:t>
            </a:r>
          </a:p>
        </p:txBody>
      </p:sp>
      <p:sp>
        <p:nvSpPr>
          <p:cNvPr id="38" name="TextBox 37">
            <a:extLst>
              <a:ext uri="{FF2B5EF4-FFF2-40B4-BE49-F238E27FC236}">
                <a16:creationId xmlns:a16="http://schemas.microsoft.com/office/drawing/2014/main" id="{05F41F22-9C60-DC43-9B27-18D5618AFC9F}"/>
              </a:ext>
            </a:extLst>
          </p:cNvPr>
          <p:cNvSpPr txBox="1"/>
          <p:nvPr/>
        </p:nvSpPr>
        <p:spPr>
          <a:xfrm>
            <a:off x="5706536" y="4188928"/>
            <a:ext cx="2748927" cy="369332"/>
          </a:xfrm>
          <a:prstGeom prst="rect">
            <a:avLst/>
          </a:prstGeom>
          <a:solidFill>
            <a:schemeClr val="accent1"/>
          </a:solidFill>
          <a:ln w="50800" cap="sq">
            <a:solidFill>
              <a:schemeClr val="accent1"/>
            </a:solidFill>
            <a:miter lim="800000"/>
          </a:ln>
        </p:spPr>
        <p:txBody>
          <a:bodyPr wrap="square" rtlCol="0">
            <a:spAutoFit/>
          </a:bodyPr>
          <a:lstStyle/>
          <a:p>
            <a:pPr algn="ctr"/>
            <a:r>
              <a:rPr lang="en-US" sz="1800" b="1" dirty="0">
                <a:solidFill>
                  <a:schemeClr val="bg2"/>
                </a:solidFill>
              </a:rPr>
              <a:t>control over invariance</a:t>
            </a:r>
          </a:p>
        </p:txBody>
      </p:sp>
      <p:sp>
        <p:nvSpPr>
          <p:cNvPr id="39" name="TextBox 38">
            <a:extLst>
              <a:ext uri="{FF2B5EF4-FFF2-40B4-BE49-F238E27FC236}">
                <a16:creationId xmlns:a16="http://schemas.microsoft.com/office/drawing/2014/main" id="{DB2FC11A-2EA1-E143-AA09-3B3C42A4FA06}"/>
              </a:ext>
            </a:extLst>
          </p:cNvPr>
          <p:cNvSpPr txBox="1"/>
          <p:nvPr/>
        </p:nvSpPr>
        <p:spPr>
          <a:xfrm>
            <a:off x="2790900" y="4184205"/>
            <a:ext cx="2538119" cy="369332"/>
          </a:xfrm>
          <a:prstGeom prst="rect">
            <a:avLst/>
          </a:prstGeom>
          <a:solidFill>
            <a:schemeClr val="bg2"/>
          </a:solidFill>
          <a:ln w="50800" cap="sq">
            <a:solidFill>
              <a:schemeClr val="bg2"/>
            </a:solidFill>
            <a:miter lim="800000"/>
          </a:ln>
        </p:spPr>
        <p:txBody>
          <a:bodyPr wrap="square" rtlCol="0">
            <a:spAutoFit/>
          </a:bodyPr>
          <a:lstStyle/>
          <a:p>
            <a:pPr algn="ctr"/>
            <a:r>
              <a:rPr lang="en-US" sz="1800" b="1" dirty="0">
                <a:solidFill>
                  <a:schemeClr val="accent1"/>
                </a:solidFill>
              </a:rPr>
              <a:t>high interpretability</a:t>
            </a:r>
          </a:p>
        </p:txBody>
      </p:sp>
      <p:pic>
        <p:nvPicPr>
          <p:cNvPr id="40" name="Picture 39">
            <a:extLst>
              <a:ext uri="{FF2B5EF4-FFF2-40B4-BE49-F238E27FC236}">
                <a16:creationId xmlns:a16="http://schemas.microsoft.com/office/drawing/2014/main" id="{28F52D82-1DBE-D54E-8B2C-F7333C69FC96}"/>
              </a:ext>
            </a:extLst>
          </p:cNvPr>
          <p:cNvPicPr>
            <a:picLocks noChangeAspect="1"/>
          </p:cNvPicPr>
          <p:nvPr/>
        </p:nvPicPr>
        <p:blipFill>
          <a:blip r:embed="rId3"/>
          <a:stretch>
            <a:fillRect/>
          </a:stretch>
        </p:blipFill>
        <p:spPr>
          <a:xfrm>
            <a:off x="5948763" y="1679576"/>
            <a:ext cx="574618" cy="320040"/>
          </a:xfrm>
          <a:prstGeom prst="rect">
            <a:avLst/>
          </a:prstGeom>
        </p:spPr>
      </p:pic>
      <p:pic>
        <p:nvPicPr>
          <p:cNvPr id="42" name="Picture 41">
            <a:extLst>
              <a:ext uri="{FF2B5EF4-FFF2-40B4-BE49-F238E27FC236}">
                <a16:creationId xmlns:a16="http://schemas.microsoft.com/office/drawing/2014/main" id="{12C7D363-7736-1740-860C-2882744A87DE}"/>
              </a:ext>
            </a:extLst>
          </p:cNvPr>
          <p:cNvPicPr>
            <a:picLocks noChangeAspect="1"/>
          </p:cNvPicPr>
          <p:nvPr/>
        </p:nvPicPr>
        <p:blipFill>
          <a:blip r:embed="rId4"/>
          <a:stretch>
            <a:fillRect/>
          </a:stretch>
        </p:blipFill>
        <p:spPr>
          <a:xfrm>
            <a:off x="4380564" y="2872624"/>
            <a:ext cx="561849" cy="320040"/>
          </a:xfrm>
          <a:prstGeom prst="rect">
            <a:avLst/>
          </a:prstGeom>
        </p:spPr>
      </p:pic>
    </p:spTree>
    <p:extLst>
      <p:ext uri="{BB962C8B-B14F-4D97-AF65-F5344CB8AC3E}">
        <p14:creationId xmlns:p14="http://schemas.microsoft.com/office/powerpoint/2010/main" val="78207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0" y="735938"/>
            <a:ext cx="9144000" cy="1574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3200"/>
              <a:t>Deep Transformation-Invariant Clustering</a:t>
            </a:r>
            <a:endParaRPr sz="3200"/>
          </a:p>
        </p:txBody>
      </p:sp>
      <p:cxnSp>
        <p:nvCxnSpPr>
          <p:cNvPr id="59" name="Google Shape;59;p14"/>
          <p:cNvCxnSpPr/>
          <p:nvPr/>
        </p:nvCxnSpPr>
        <p:spPr>
          <a:xfrm rot="10800000" flipH="1">
            <a:off x="369150" y="2249725"/>
            <a:ext cx="8405700" cy="5100"/>
          </a:xfrm>
          <a:prstGeom prst="straightConnector1">
            <a:avLst/>
          </a:prstGeom>
          <a:noFill/>
          <a:ln w="76200" cap="flat" cmpd="sng">
            <a:solidFill>
              <a:srgbClr val="4C9D96"/>
            </a:solidFill>
            <a:prstDash val="solid"/>
            <a:round/>
            <a:headEnd type="none" w="med" len="med"/>
            <a:tailEnd type="none" w="med" len="med"/>
          </a:ln>
        </p:spPr>
      </p:cxnSp>
      <p:sp>
        <p:nvSpPr>
          <p:cNvPr id="61" name="Google Shape;61;p14"/>
          <p:cNvSpPr txBox="1">
            <a:spLocks noGrp="1"/>
          </p:cNvSpPr>
          <p:nvPr>
            <p:ph type="subTitle" idx="1"/>
          </p:nvPr>
        </p:nvSpPr>
        <p:spPr>
          <a:xfrm>
            <a:off x="311700" y="73125"/>
            <a:ext cx="8520600" cy="41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accent2"/>
                </a:solidFill>
              </a:rPr>
              <a:t>Neural Information Processing Systems 2020</a:t>
            </a:r>
            <a:endParaRPr sz="1700" i="1">
              <a:solidFill>
                <a:schemeClr val="accent2"/>
              </a:solidFill>
            </a:endParaRPr>
          </a:p>
        </p:txBody>
      </p:sp>
      <p:cxnSp>
        <p:nvCxnSpPr>
          <p:cNvPr id="62" name="Google Shape;62;p14"/>
          <p:cNvCxnSpPr/>
          <p:nvPr/>
        </p:nvCxnSpPr>
        <p:spPr>
          <a:xfrm rot="10800000" flipH="1">
            <a:off x="369150" y="785975"/>
            <a:ext cx="8405700" cy="5100"/>
          </a:xfrm>
          <a:prstGeom prst="straightConnector1">
            <a:avLst/>
          </a:prstGeom>
          <a:noFill/>
          <a:ln w="76200" cap="flat" cmpd="sng">
            <a:solidFill>
              <a:srgbClr val="4C9D96"/>
            </a:solidFill>
            <a:prstDash val="solid"/>
            <a:round/>
            <a:headEnd type="none" w="med" len="med"/>
            <a:tailEnd type="none" w="med" len="med"/>
          </a:ln>
        </p:spPr>
      </p:cxnSp>
      <p:sp>
        <p:nvSpPr>
          <p:cNvPr id="3" name="Subtitle 2">
            <a:extLst>
              <a:ext uri="{FF2B5EF4-FFF2-40B4-BE49-F238E27FC236}">
                <a16:creationId xmlns:a16="http://schemas.microsoft.com/office/drawing/2014/main" id="{6B9182DF-489C-0A48-8C38-3EE58EB67BFC}"/>
              </a:ext>
            </a:extLst>
          </p:cNvPr>
          <p:cNvSpPr>
            <a:spLocks noGrp="1"/>
          </p:cNvSpPr>
          <p:nvPr>
            <p:ph type="subTitle" idx="1"/>
          </p:nvPr>
        </p:nvSpPr>
        <p:spPr>
          <a:xfrm>
            <a:off x="0" y="3959827"/>
            <a:ext cx="4606664" cy="795767"/>
          </a:xfrm>
        </p:spPr>
        <p:txBody>
          <a:bodyPr/>
          <a:lstStyle/>
          <a:p>
            <a:r>
              <a:rPr lang="en-US" sz="2000" dirty="0">
                <a:solidFill>
                  <a:schemeClr val="bg2"/>
                </a:solidFill>
              </a:rPr>
              <a:t>Project webpage</a:t>
            </a:r>
          </a:p>
          <a:p>
            <a:r>
              <a:rPr lang="en-US" sz="1600" dirty="0">
                <a:solidFill>
                  <a:schemeClr val="accent1"/>
                </a:solidFill>
              </a:rPr>
              <a:t> </a:t>
            </a:r>
            <a:r>
              <a:rPr lang="en-US" sz="1600" dirty="0">
                <a:solidFill>
                  <a:schemeClr val="accent1"/>
                </a:solidFill>
                <a:hlinkClick r:id="rId3"/>
              </a:rPr>
              <a:t>http://imagine.enpc.fr/~monniert/DTIClustering/</a:t>
            </a:r>
            <a:endParaRPr lang="en-US" sz="1600" dirty="0">
              <a:solidFill>
                <a:schemeClr val="accent1"/>
              </a:solidFill>
            </a:endParaRPr>
          </a:p>
          <a:p>
            <a:pPr algn="l"/>
            <a:endParaRPr lang="en-US" sz="1600" dirty="0"/>
          </a:p>
        </p:txBody>
      </p:sp>
      <p:sp>
        <p:nvSpPr>
          <p:cNvPr id="12" name="Subtitle 2">
            <a:extLst>
              <a:ext uri="{FF2B5EF4-FFF2-40B4-BE49-F238E27FC236}">
                <a16:creationId xmlns:a16="http://schemas.microsoft.com/office/drawing/2014/main" id="{765E3D02-1C6D-BB4B-8841-ED3EA3584F16}"/>
              </a:ext>
            </a:extLst>
          </p:cNvPr>
          <p:cNvSpPr txBox="1">
            <a:spLocks/>
          </p:cNvSpPr>
          <p:nvPr/>
        </p:nvSpPr>
        <p:spPr>
          <a:xfrm>
            <a:off x="4537336" y="3959827"/>
            <a:ext cx="4606664" cy="7957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1pPr>
            <a:lvl2pPr marL="914400" marR="0" lvl="1"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2pPr>
            <a:lvl3pPr marL="1371600" marR="0" lvl="2"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3pPr>
            <a:lvl4pPr marL="1828800" marR="0" lvl="3"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4pPr>
            <a:lvl5pPr marL="2286000" marR="0" lvl="4"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5pPr>
            <a:lvl6pPr marL="2743200" marR="0" lvl="5"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6pPr>
            <a:lvl7pPr marL="3200400" marR="0" lvl="6"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7pPr>
            <a:lvl8pPr marL="3657600" marR="0" lvl="7"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8pPr>
            <a:lvl9pPr marL="4114800" marR="0" lvl="8"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9pPr>
          </a:lstStyle>
          <a:p>
            <a:r>
              <a:rPr lang="en-US" sz="2000" dirty="0">
                <a:solidFill>
                  <a:schemeClr val="bg2"/>
                </a:solidFill>
              </a:rPr>
              <a:t>Code</a:t>
            </a:r>
          </a:p>
          <a:p>
            <a:r>
              <a:rPr lang="en-US" sz="1600" dirty="0"/>
              <a:t> </a:t>
            </a:r>
            <a:r>
              <a:rPr lang="en-US" sz="1600" dirty="0">
                <a:hlinkClick r:id="rId4"/>
              </a:rPr>
              <a:t>https://github.com/monniert/dti-clustering</a:t>
            </a:r>
            <a:endParaRPr lang="en-US" sz="1600" dirty="0"/>
          </a:p>
          <a:p>
            <a:endParaRPr lang="en-US" sz="1600" dirty="0"/>
          </a:p>
          <a:p>
            <a:pPr algn="l"/>
            <a:endParaRPr lang="en-US" sz="1600" dirty="0"/>
          </a:p>
        </p:txBody>
      </p:sp>
      <p:sp>
        <p:nvSpPr>
          <p:cNvPr id="13" name="Google Shape;60;p14">
            <a:extLst>
              <a:ext uri="{FF2B5EF4-FFF2-40B4-BE49-F238E27FC236}">
                <a16:creationId xmlns:a16="http://schemas.microsoft.com/office/drawing/2014/main" id="{F896F797-92B6-C741-B83B-DD4964B6419F}"/>
              </a:ext>
            </a:extLst>
          </p:cNvPr>
          <p:cNvSpPr txBox="1">
            <a:spLocks/>
          </p:cNvSpPr>
          <p:nvPr/>
        </p:nvSpPr>
        <p:spPr>
          <a:xfrm>
            <a:off x="287900" y="2624175"/>
            <a:ext cx="8520600" cy="1574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1pPr>
            <a:lvl2pPr marL="914400" marR="0" lvl="1"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2pPr>
            <a:lvl3pPr marL="1371600" marR="0" lvl="2"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3pPr>
            <a:lvl4pPr marL="1828800" marR="0" lvl="3"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4pPr>
            <a:lvl5pPr marL="2286000" marR="0" lvl="4"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5pPr>
            <a:lvl6pPr marL="2743200" marR="0" lvl="5"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6pPr>
            <a:lvl7pPr marL="3200400" marR="0" lvl="6"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7pPr>
            <a:lvl8pPr marL="3657600" marR="0" lvl="7"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8pPr>
            <a:lvl9pPr marL="4114800" marR="0" lvl="8" indent="-317500" algn="ctr" rtl="0">
              <a:lnSpc>
                <a:spcPct val="100000"/>
              </a:lnSpc>
              <a:spcBef>
                <a:spcPts val="0"/>
              </a:spcBef>
              <a:spcAft>
                <a:spcPts val="0"/>
              </a:spcAft>
              <a:buClr>
                <a:schemeClr val="lt2"/>
              </a:buClr>
              <a:buSzPts val="2800"/>
              <a:buFont typeface="Arial"/>
              <a:buNone/>
              <a:defRPr sz="2800" b="0" i="0" u="none" strike="noStrike" cap="none">
                <a:solidFill>
                  <a:schemeClr val="lt2"/>
                </a:solidFill>
                <a:latin typeface="Arial"/>
                <a:ea typeface="Arial"/>
                <a:cs typeface="Arial"/>
                <a:sym typeface="Arial"/>
              </a:defRPr>
            </a:lvl9pPr>
          </a:lstStyle>
          <a:p>
            <a:pPr marL="0" indent="0"/>
            <a:r>
              <a:rPr lang="en-US" sz="2200" b="1">
                <a:solidFill>
                  <a:schemeClr val="dk1"/>
                </a:solidFill>
              </a:rPr>
              <a:t>Tom Monnier</a:t>
            </a:r>
            <a:r>
              <a:rPr lang="en-US" sz="2200">
                <a:solidFill>
                  <a:schemeClr val="dk1"/>
                </a:solidFill>
              </a:rPr>
              <a:t>, </a:t>
            </a:r>
            <a:r>
              <a:rPr lang="en-US" sz="2200" b="1">
                <a:solidFill>
                  <a:schemeClr val="dk1"/>
                </a:solidFill>
              </a:rPr>
              <a:t>Thibault Groueix, Mathieu Aubry</a:t>
            </a:r>
          </a:p>
          <a:p>
            <a:pPr marL="0" indent="0"/>
            <a:r>
              <a:rPr lang="en-US" sz="2000" i="1"/>
              <a:t>LIGM, Ecole des Ponts, Univ Gustave Eiffel, CNRS, France</a:t>
            </a:r>
          </a:p>
          <a:p>
            <a:pPr marL="0" indent="0"/>
            <a:endParaRPr lang="en-US" sz="2400" dirty="0"/>
          </a:p>
        </p:txBody>
      </p:sp>
    </p:spTree>
    <p:extLst>
      <p:ext uri="{BB962C8B-B14F-4D97-AF65-F5344CB8AC3E}">
        <p14:creationId xmlns:p14="http://schemas.microsoft.com/office/powerpoint/2010/main" val="3783300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5126" y="44975"/>
            <a:ext cx="907562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tx1"/>
                </a:solidFill>
              </a:rPr>
              <a:t>Why traditional clustering algorithms fail on images?</a:t>
            </a:r>
            <a:endParaRPr dirty="0">
              <a:solidFill>
                <a:schemeClr val="tx1"/>
              </a:solidFill>
            </a:endParaRPr>
          </a:p>
        </p:txBody>
      </p:sp>
      <p:grpSp>
        <p:nvGrpSpPr>
          <p:cNvPr id="12" name="Group 11">
            <a:extLst>
              <a:ext uri="{FF2B5EF4-FFF2-40B4-BE49-F238E27FC236}">
                <a16:creationId xmlns:a16="http://schemas.microsoft.com/office/drawing/2014/main" id="{34B663CC-623A-A44B-8B40-E13647F6CFBF}"/>
              </a:ext>
            </a:extLst>
          </p:cNvPr>
          <p:cNvGrpSpPr/>
          <p:nvPr/>
        </p:nvGrpSpPr>
        <p:grpSpPr>
          <a:xfrm>
            <a:off x="569107" y="803402"/>
            <a:ext cx="2975374" cy="1086634"/>
            <a:chOff x="835114" y="725911"/>
            <a:chExt cx="2975374" cy="1366685"/>
          </a:xfrm>
        </p:grpSpPr>
        <p:sp>
          <p:nvSpPr>
            <p:cNvPr id="9" name="Oval 8">
              <a:extLst>
                <a:ext uri="{FF2B5EF4-FFF2-40B4-BE49-F238E27FC236}">
                  <a16:creationId xmlns:a16="http://schemas.microsoft.com/office/drawing/2014/main" id="{E9EFB5E4-841D-0447-A641-5B13D6915683}"/>
                </a:ext>
              </a:extLst>
            </p:cNvPr>
            <p:cNvSpPr/>
            <p:nvPr/>
          </p:nvSpPr>
          <p:spPr>
            <a:xfrm>
              <a:off x="835114" y="725911"/>
              <a:ext cx="2975374" cy="1366685"/>
            </a:xfrm>
            <a:prstGeom prst="ellipse">
              <a:avLst/>
            </a:prstGeom>
            <a:noFill/>
            <a:ln w="50800">
              <a:solidFill>
                <a:srgbClr val="4C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E0EB656-A999-E647-8107-FB8F8248691D}"/>
                </a:ext>
              </a:extLst>
            </p:cNvPr>
            <p:cNvSpPr txBox="1"/>
            <p:nvPr/>
          </p:nvSpPr>
          <p:spPr>
            <a:xfrm>
              <a:off x="1589214" y="754577"/>
              <a:ext cx="1417295" cy="369332"/>
            </a:xfrm>
            <a:prstGeom prst="rect">
              <a:avLst/>
            </a:prstGeom>
            <a:noFill/>
          </p:spPr>
          <p:txBody>
            <a:bodyPr wrap="square" rtlCol="0">
              <a:spAutoFit/>
            </a:bodyPr>
            <a:lstStyle/>
            <a:p>
              <a:pPr algn="ctr"/>
              <a:r>
                <a:rPr lang="en-US" sz="1800" b="1" dirty="0">
                  <a:solidFill>
                    <a:schemeClr val="bg2"/>
                  </a:solidFill>
                </a:rPr>
                <a:t>K-means</a:t>
              </a:r>
            </a:p>
          </p:txBody>
        </p:sp>
        <p:sp>
          <p:nvSpPr>
            <p:cNvPr id="26" name="TextBox 25">
              <a:extLst>
                <a:ext uri="{FF2B5EF4-FFF2-40B4-BE49-F238E27FC236}">
                  <a16:creationId xmlns:a16="http://schemas.microsoft.com/office/drawing/2014/main" id="{074ACB15-26A1-9945-90C2-E539293F046B}"/>
                </a:ext>
              </a:extLst>
            </p:cNvPr>
            <p:cNvSpPr txBox="1"/>
            <p:nvPr/>
          </p:nvSpPr>
          <p:spPr>
            <a:xfrm>
              <a:off x="1086863" y="1266171"/>
              <a:ext cx="789113" cy="369332"/>
            </a:xfrm>
            <a:prstGeom prst="rect">
              <a:avLst/>
            </a:prstGeom>
            <a:noFill/>
          </p:spPr>
          <p:txBody>
            <a:bodyPr wrap="square" rtlCol="0">
              <a:spAutoFit/>
            </a:bodyPr>
            <a:lstStyle/>
            <a:p>
              <a:pPr algn="ctr"/>
              <a:r>
                <a:rPr lang="en-US" sz="1800" b="1" dirty="0">
                  <a:solidFill>
                    <a:schemeClr val="bg2"/>
                  </a:solidFill>
                </a:rPr>
                <a:t>GMM</a:t>
              </a:r>
            </a:p>
          </p:txBody>
        </p:sp>
        <p:sp>
          <p:nvSpPr>
            <p:cNvPr id="27" name="TextBox 26">
              <a:extLst>
                <a:ext uri="{FF2B5EF4-FFF2-40B4-BE49-F238E27FC236}">
                  <a16:creationId xmlns:a16="http://schemas.microsoft.com/office/drawing/2014/main" id="{37925B52-B5D6-9645-9644-4A79408E6C73}"/>
                </a:ext>
              </a:extLst>
            </p:cNvPr>
            <p:cNvSpPr txBox="1"/>
            <p:nvPr/>
          </p:nvSpPr>
          <p:spPr>
            <a:xfrm>
              <a:off x="1831794" y="1146201"/>
              <a:ext cx="1666838" cy="812906"/>
            </a:xfrm>
            <a:prstGeom prst="rect">
              <a:avLst/>
            </a:prstGeom>
            <a:noFill/>
          </p:spPr>
          <p:txBody>
            <a:bodyPr wrap="square" rtlCol="0">
              <a:spAutoFit/>
            </a:bodyPr>
            <a:lstStyle/>
            <a:p>
              <a:pPr algn="ctr"/>
              <a:r>
                <a:rPr lang="en-US" sz="1800" b="1" dirty="0">
                  <a:solidFill>
                    <a:schemeClr val="bg2"/>
                  </a:solidFill>
                </a:rPr>
                <a:t>Hierarchical clustering</a:t>
              </a:r>
            </a:p>
          </p:txBody>
        </p:sp>
      </p:grpSp>
      <p:sp>
        <p:nvSpPr>
          <p:cNvPr id="11" name="Right Arrow 10">
            <a:extLst>
              <a:ext uri="{FF2B5EF4-FFF2-40B4-BE49-F238E27FC236}">
                <a16:creationId xmlns:a16="http://schemas.microsoft.com/office/drawing/2014/main" id="{8E931073-12B9-4443-967A-7B5BA16BE42E}"/>
              </a:ext>
            </a:extLst>
          </p:cNvPr>
          <p:cNvSpPr/>
          <p:nvPr/>
        </p:nvSpPr>
        <p:spPr>
          <a:xfrm>
            <a:off x="4133759" y="1126689"/>
            <a:ext cx="878356" cy="369332"/>
          </a:xfrm>
          <a:prstGeom prst="rightArrow">
            <a:avLst/>
          </a:prstGeom>
          <a:noFill/>
          <a:ln w="38100">
            <a:solidFill>
              <a:srgbClr val="4C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9461DE-E2BE-194D-9372-8ECC5E37F9CE}"/>
              </a:ext>
            </a:extLst>
          </p:cNvPr>
          <p:cNvPicPr>
            <a:picLocks noChangeAspect="1"/>
          </p:cNvPicPr>
          <p:nvPr/>
        </p:nvPicPr>
        <p:blipFill rotWithShape="1">
          <a:blip r:embed="rId3"/>
          <a:srcRect r="34510"/>
          <a:stretch/>
        </p:blipFill>
        <p:spPr>
          <a:xfrm>
            <a:off x="5620105" y="998135"/>
            <a:ext cx="2162470" cy="594360"/>
          </a:xfrm>
          <a:prstGeom prst="rect">
            <a:avLst/>
          </a:prstGeom>
        </p:spPr>
      </p:pic>
      <p:grpSp>
        <p:nvGrpSpPr>
          <p:cNvPr id="3" name="Group 2">
            <a:extLst>
              <a:ext uri="{FF2B5EF4-FFF2-40B4-BE49-F238E27FC236}">
                <a16:creationId xmlns:a16="http://schemas.microsoft.com/office/drawing/2014/main" id="{C5C92234-CBD7-EB42-ABA3-AFF7AED9561D}"/>
              </a:ext>
            </a:extLst>
          </p:cNvPr>
          <p:cNvGrpSpPr/>
          <p:nvPr/>
        </p:nvGrpSpPr>
        <p:grpSpPr>
          <a:xfrm>
            <a:off x="2092037" y="2088573"/>
            <a:ext cx="5930340" cy="996696"/>
            <a:chOff x="2092037" y="2088573"/>
            <a:chExt cx="5930340" cy="996696"/>
          </a:xfrm>
        </p:grpSpPr>
        <p:pic>
          <p:nvPicPr>
            <p:cNvPr id="16" name="Picture 15">
              <a:extLst>
                <a:ext uri="{FF2B5EF4-FFF2-40B4-BE49-F238E27FC236}">
                  <a16:creationId xmlns:a16="http://schemas.microsoft.com/office/drawing/2014/main" id="{40FBBCA2-C345-C34F-9B91-72AAD92F71B9}"/>
                </a:ext>
              </a:extLst>
            </p:cNvPr>
            <p:cNvPicPr>
              <a:picLocks noChangeAspect="1"/>
            </p:cNvPicPr>
            <p:nvPr/>
          </p:nvPicPr>
          <p:blipFill>
            <a:blip r:embed="rId4"/>
            <a:stretch>
              <a:fillRect/>
            </a:stretch>
          </p:blipFill>
          <p:spPr>
            <a:xfrm>
              <a:off x="2092037" y="2088573"/>
              <a:ext cx="5930340" cy="996696"/>
            </a:xfrm>
            <a:prstGeom prst="rect">
              <a:avLst/>
            </a:prstGeom>
          </p:spPr>
        </p:pic>
        <p:pic>
          <p:nvPicPr>
            <p:cNvPr id="18" name="Picture 17">
              <a:extLst>
                <a:ext uri="{FF2B5EF4-FFF2-40B4-BE49-F238E27FC236}">
                  <a16:creationId xmlns:a16="http://schemas.microsoft.com/office/drawing/2014/main" id="{1A0C891A-D7B3-F34F-B056-EB1E6325C257}"/>
                </a:ext>
              </a:extLst>
            </p:cNvPr>
            <p:cNvPicPr>
              <a:picLocks noChangeAspect="1"/>
            </p:cNvPicPr>
            <p:nvPr/>
          </p:nvPicPr>
          <p:blipFill>
            <a:blip r:embed="rId5"/>
            <a:stretch>
              <a:fillRect/>
            </a:stretch>
          </p:blipFill>
          <p:spPr>
            <a:xfrm>
              <a:off x="2395538" y="2254797"/>
              <a:ext cx="636940" cy="636940"/>
            </a:xfrm>
            <a:prstGeom prst="rect">
              <a:avLst/>
            </a:prstGeom>
          </p:spPr>
        </p:pic>
        <p:pic>
          <p:nvPicPr>
            <p:cNvPr id="21" name="Picture 20">
              <a:extLst>
                <a:ext uri="{FF2B5EF4-FFF2-40B4-BE49-F238E27FC236}">
                  <a16:creationId xmlns:a16="http://schemas.microsoft.com/office/drawing/2014/main" id="{9A18AA33-2DFE-DD42-BBF1-0308BEB13902}"/>
                </a:ext>
              </a:extLst>
            </p:cNvPr>
            <p:cNvPicPr>
              <a:picLocks noChangeAspect="1"/>
            </p:cNvPicPr>
            <p:nvPr/>
          </p:nvPicPr>
          <p:blipFill>
            <a:blip r:embed="rId6"/>
            <a:stretch>
              <a:fillRect/>
            </a:stretch>
          </p:blipFill>
          <p:spPr>
            <a:xfrm>
              <a:off x="3581388" y="2254797"/>
              <a:ext cx="636940" cy="636940"/>
            </a:xfrm>
            <a:prstGeom prst="rect">
              <a:avLst/>
            </a:prstGeom>
          </p:spPr>
        </p:pic>
        <p:grpSp>
          <p:nvGrpSpPr>
            <p:cNvPr id="24" name="Group 23">
              <a:extLst>
                <a:ext uri="{FF2B5EF4-FFF2-40B4-BE49-F238E27FC236}">
                  <a16:creationId xmlns:a16="http://schemas.microsoft.com/office/drawing/2014/main" id="{755E1E26-8D94-5D45-9E1D-48EE55ADD83C}"/>
                </a:ext>
              </a:extLst>
            </p:cNvPr>
            <p:cNvGrpSpPr/>
            <p:nvPr/>
          </p:nvGrpSpPr>
          <p:grpSpPr>
            <a:xfrm>
              <a:off x="5449443" y="2258568"/>
              <a:ext cx="636940" cy="636940"/>
              <a:chOff x="5458968" y="2258568"/>
              <a:chExt cx="636940" cy="636940"/>
            </a:xfrm>
          </p:grpSpPr>
          <p:pic>
            <p:nvPicPr>
              <p:cNvPr id="38" name="Picture 37">
                <a:extLst>
                  <a:ext uri="{FF2B5EF4-FFF2-40B4-BE49-F238E27FC236}">
                    <a16:creationId xmlns:a16="http://schemas.microsoft.com/office/drawing/2014/main" id="{59B0380E-9F46-7244-8505-18268B96FBDB}"/>
                  </a:ext>
                </a:extLst>
              </p:cNvPr>
              <p:cNvPicPr>
                <a:picLocks noChangeAspect="1"/>
              </p:cNvPicPr>
              <p:nvPr/>
            </p:nvPicPr>
            <p:blipFill>
              <a:blip r:embed="rId6"/>
              <a:stretch>
                <a:fillRect/>
              </a:stretch>
            </p:blipFill>
            <p:spPr>
              <a:xfrm>
                <a:off x="5458968" y="2258568"/>
                <a:ext cx="636940" cy="636940"/>
              </a:xfrm>
              <a:prstGeom prst="rect">
                <a:avLst/>
              </a:prstGeom>
            </p:spPr>
          </p:pic>
          <p:pic>
            <p:nvPicPr>
              <p:cNvPr id="39" name="Picture 38">
                <a:extLst>
                  <a:ext uri="{FF2B5EF4-FFF2-40B4-BE49-F238E27FC236}">
                    <a16:creationId xmlns:a16="http://schemas.microsoft.com/office/drawing/2014/main" id="{2C7E47A6-A6EC-A249-9725-CE7E3CD1E768}"/>
                  </a:ext>
                </a:extLst>
              </p:cNvPr>
              <p:cNvPicPr>
                <a:picLocks noChangeAspect="1"/>
              </p:cNvPicPr>
              <p:nvPr/>
            </p:nvPicPr>
            <p:blipFill>
              <a:blip r:embed="rId5">
                <a:alphaModFix amt="50000"/>
              </a:blip>
              <a:stretch>
                <a:fillRect/>
              </a:stretch>
            </p:blipFill>
            <p:spPr>
              <a:xfrm>
                <a:off x="5458968" y="2258568"/>
                <a:ext cx="636940" cy="636940"/>
              </a:xfrm>
              <a:prstGeom prst="rect">
                <a:avLst/>
              </a:prstGeom>
            </p:spPr>
          </p:pic>
        </p:grpSp>
      </p:grpSp>
      <p:sp>
        <p:nvSpPr>
          <p:cNvPr id="60" name="TextBox 59">
            <a:extLst>
              <a:ext uri="{FF2B5EF4-FFF2-40B4-BE49-F238E27FC236}">
                <a16:creationId xmlns:a16="http://schemas.microsoft.com/office/drawing/2014/main" id="{BD0C6392-35C1-8245-AD98-DF061D52A1E3}"/>
              </a:ext>
            </a:extLst>
          </p:cNvPr>
          <p:cNvSpPr txBox="1"/>
          <p:nvPr/>
        </p:nvSpPr>
        <p:spPr>
          <a:xfrm>
            <a:off x="4445386" y="1656633"/>
            <a:ext cx="4403317" cy="369332"/>
          </a:xfrm>
          <a:prstGeom prst="rect">
            <a:avLst/>
          </a:prstGeom>
          <a:noFill/>
          <a:ln w="63500">
            <a:noFill/>
          </a:ln>
        </p:spPr>
        <p:txBody>
          <a:bodyPr wrap="square" rtlCol="0">
            <a:spAutoFit/>
          </a:bodyPr>
          <a:lstStyle/>
          <a:p>
            <a:pPr algn="ctr"/>
            <a:r>
              <a:rPr lang="en-US" sz="1800" b="1" dirty="0">
                <a:solidFill>
                  <a:schemeClr val="accent1"/>
                </a:solidFill>
              </a:rPr>
              <a:t>Not invariant </a:t>
            </a:r>
            <a:r>
              <a:rPr lang="en-US" sz="1800" dirty="0">
                <a:solidFill>
                  <a:schemeClr val="bg2"/>
                </a:solidFill>
              </a:rPr>
              <a:t>to image transformations!</a:t>
            </a:r>
            <a:endParaRPr lang="en-US" sz="1800" b="1" dirty="0">
              <a:solidFill>
                <a:schemeClr val="bg2"/>
              </a:solidFill>
            </a:endParaRPr>
          </a:p>
        </p:txBody>
      </p:sp>
      <p:grpSp>
        <p:nvGrpSpPr>
          <p:cNvPr id="13" name="Group 12">
            <a:extLst>
              <a:ext uri="{FF2B5EF4-FFF2-40B4-BE49-F238E27FC236}">
                <a16:creationId xmlns:a16="http://schemas.microsoft.com/office/drawing/2014/main" id="{13653330-7C45-3B41-9D58-AF8BD860EE01}"/>
              </a:ext>
            </a:extLst>
          </p:cNvPr>
          <p:cNvGrpSpPr/>
          <p:nvPr/>
        </p:nvGrpSpPr>
        <p:grpSpPr>
          <a:xfrm>
            <a:off x="68378" y="3187644"/>
            <a:ext cx="8945979" cy="1894495"/>
            <a:chOff x="68378" y="3187644"/>
            <a:chExt cx="8945979" cy="1894495"/>
          </a:xfrm>
        </p:grpSpPr>
        <p:pic>
          <p:nvPicPr>
            <p:cNvPr id="23" name="Picture 22">
              <a:extLst>
                <a:ext uri="{FF2B5EF4-FFF2-40B4-BE49-F238E27FC236}">
                  <a16:creationId xmlns:a16="http://schemas.microsoft.com/office/drawing/2014/main" id="{A704DA1C-816C-3B4B-8D84-30F14B451592}"/>
                </a:ext>
              </a:extLst>
            </p:cNvPr>
            <p:cNvPicPr>
              <a:picLocks noChangeAspect="1"/>
            </p:cNvPicPr>
            <p:nvPr/>
          </p:nvPicPr>
          <p:blipFill>
            <a:blip r:embed="rId7"/>
            <a:stretch>
              <a:fillRect/>
            </a:stretch>
          </p:blipFill>
          <p:spPr>
            <a:xfrm>
              <a:off x="1216653" y="3279084"/>
              <a:ext cx="640080" cy="640080"/>
            </a:xfrm>
            <a:prstGeom prst="rect">
              <a:avLst/>
            </a:prstGeom>
          </p:spPr>
        </p:pic>
        <p:sp>
          <p:nvSpPr>
            <p:cNvPr id="49" name="TextBox 48">
              <a:extLst>
                <a:ext uri="{FF2B5EF4-FFF2-40B4-BE49-F238E27FC236}">
                  <a16:creationId xmlns:a16="http://schemas.microsoft.com/office/drawing/2014/main" id="{B9BDCA66-140E-7A43-9359-7312F45FFF2B}"/>
                </a:ext>
              </a:extLst>
            </p:cNvPr>
            <p:cNvSpPr txBox="1"/>
            <p:nvPr/>
          </p:nvSpPr>
          <p:spPr>
            <a:xfrm>
              <a:off x="68378" y="4707588"/>
              <a:ext cx="3028070" cy="369332"/>
            </a:xfrm>
            <a:prstGeom prst="rect">
              <a:avLst/>
            </a:prstGeom>
            <a:noFill/>
          </p:spPr>
          <p:txBody>
            <a:bodyPr wrap="square" rtlCol="0">
              <a:spAutoFit/>
            </a:bodyPr>
            <a:lstStyle/>
            <a:p>
              <a:pPr algn="ctr"/>
              <a:r>
                <a:rPr lang="en-US" sz="1800" b="1" dirty="0">
                  <a:solidFill>
                    <a:schemeClr val="bg2"/>
                  </a:solidFill>
                </a:rPr>
                <a:t>Spatial transformations</a:t>
              </a:r>
            </a:p>
          </p:txBody>
        </p:sp>
        <p:pic>
          <p:nvPicPr>
            <p:cNvPr id="28" name="Google Shape;80;p15">
              <a:extLst>
                <a:ext uri="{FF2B5EF4-FFF2-40B4-BE49-F238E27FC236}">
                  <a16:creationId xmlns:a16="http://schemas.microsoft.com/office/drawing/2014/main" id="{B5DA41E6-5D7C-C34E-A07B-8801E7288A4E}"/>
                </a:ext>
              </a:extLst>
            </p:cNvPr>
            <p:cNvPicPr preferRelativeResize="0">
              <a:picLocks noChangeAspect="1"/>
            </p:cNvPicPr>
            <p:nvPr/>
          </p:nvPicPr>
          <p:blipFill>
            <a:blip r:embed="rId8">
              <a:alphaModFix/>
            </a:blip>
            <a:stretch>
              <a:fillRect/>
            </a:stretch>
          </p:blipFill>
          <p:spPr>
            <a:xfrm>
              <a:off x="6401307" y="3187644"/>
              <a:ext cx="2198029" cy="1463040"/>
            </a:xfrm>
            <a:prstGeom prst="rect">
              <a:avLst/>
            </a:prstGeom>
            <a:noFill/>
            <a:ln>
              <a:noFill/>
            </a:ln>
          </p:spPr>
        </p:pic>
        <p:sp>
          <p:nvSpPr>
            <p:cNvPr id="30" name="TextBox 29">
              <a:extLst>
                <a:ext uri="{FF2B5EF4-FFF2-40B4-BE49-F238E27FC236}">
                  <a16:creationId xmlns:a16="http://schemas.microsoft.com/office/drawing/2014/main" id="{E057B8F5-14B9-1243-970D-AE24C111846A}"/>
                </a:ext>
              </a:extLst>
            </p:cNvPr>
            <p:cNvSpPr txBox="1"/>
            <p:nvPr/>
          </p:nvSpPr>
          <p:spPr>
            <a:xfrm>
              <a:off x="5986287" y="4712807"/>
              <a:ext cx="3028070" cy="369332"/>
            </a:xfrm>
            <a:prstGeom prst="rect">
              <a:avLst/>
            </a:prstGeom>
            <a:noFill/>
          </p:spPr>
          <p:txBody>
            <a:bodyPr wrap="square" rtlCol="0">
              <a:spAutoFit/>
            </a:bodyPr>
            <a:lstStyle/>
            <a:p>
              <a:pPr algn="ctr"/>
              <a:r>
                <a:rPr lang="en-US" sz="1800" b="1" dirty="0">
                  <a:solidFill>
                    <a:schemeClr val="bg2"/>
                  </a:solidFill>
                </a:rPr>
                <a:t>Color &amp; Illumination</a:t>
              </a:r>
            </a:p>
          </p:txBody>
        </p:sp>
        <p:pic>
          <p:nvPicPr>
            <p:cNvPr id="32" name="Picture 31">
              <a:extLst>
                <a:ext uri="{FF2B5EF4-FFF2-40B4-BE49-F238E27FC236}">
                  <a16:creationId xmlns:a16="http://schemas.microsoft.com/office/drawing/2014/main" id="{E3D1E0A8-8F6E-FB46-A064-A70F5B660379}"/>
                </a:ext>
              </a:extLst>
            </p:cNvPr>
            <p:cNvPicPr>
              <a:picLocks noChangeAspect="1"/>
            </p:cNvPicPr>
            <p:nvPr/>
          </p:nvPicPr>
          <p:blipFill>
            <a:blip r:embed="rId9"/>
            <a:stretch>
              <a:fillRect/>
            </a:stretch>
          </p:blipFill>
          <p:spPr>
            <a:xfrm>
              <a:off x="3875082" y="4013633"/>
              <a:ext cx="635000" cy="635000"/>
            </a:xfrm>
            <a:prstGeom prst="rect">
              <a:avLst/>
            </a:prstGeom>
          </p:spPr>
        </p:pic>
        <p:pic>
          <p:nvPicPr>
            <p:cNvPr id="33" name="Picture 32">
              <a:extLst>
                <a:ext uri="{FF2B5EF4-FFF2-40B4-BE49-F238E27FC236}">
                  <a16:creationId xmlns:a16="http://schemas.microsoft.com/office/drawing/2014/main" id="{97BD5A9E-54D4-6C44-AC4C-E7E80EF17BCE}"/>
                </a:ext>
              </a:extLst>
            </p:cNvPr>
            <p:cNvPicPr>
              <a:picLocks noChangeAspect="1"/>
            </p:cNvPicPr>
            <p:nvPr/>
          </p:nvPicPr>
          <p:blipFill>
            <a:blip r:embed="rId10"/>
            <a:stretch>
              <a:fillRect/>
            </a:stretch>
          </p:blipFill>
          <p:spPr>
            <a:xfrm>
              <a:off x="4625845" y="4005385"/>
              <a:ext cx="635000" cy="635000"/>
            </a:xfrm>
            <a:prstGeom prst="rect">
              <a:avLst/>
            </a:prstGeom>
          </p:spPr>
        </p:pic>
        <p:pic>
          <p:nvPicPr>
            <p:cNvPr id="34" name="Picture 33">
              <a:extLst>
                <a:ext uri="{FF2B5EF4-FFF2-40B4-BE49-F238E27FC236}">
                  <a16:creationId xmlns:a16="http://schemas.microsoft.com/office/drawing/2014/main" id="{4BDC391D-15E1-9449-90B2-5E4E9B7E45A7}"/>
                </a:ext>
              </a:extLst>
            </p:cNvPr>
            <p:cNvPicPr>
              <a:picLocks noChangeAspect="1"/>
            </p:cNvPicPr>
            <p:nvPr/>
          </p:nvPicPr>
          <p:blipFill>
            <a:blip r:embed="rId7"/>
            <a:stretch>
              <a:fillRect/>
            </a:stretch>
          </p:blipFill>
          <p:spPr>
            <a:xfrm>
              <a:off x="4252897" y="3279084"/>
              <a:ext cx="640080" cy="640080"/>
            </a:xfrm>
            <a:prstGeom prst="rect">
              <a:avLst/>
            </a:prstGeom>
          </p:spPr>
        </p:pic>
        <p:sp>
          <p:nvSpPr>
            <p:cNvPr id="36" name="TextBox 35">
              <a:extLst>
                <a:ext uri="{FF2B5EF4-FFF2-40B4-BE49-F238E27FC236}">
                  <a16:creationId xmlns:a16="http://schemas.microsoft.com/office/drawing/2014/main" id="{EE321073-B63B-6A45-870C-24D4DEC7A5C3}"/>
                </a:ext>
              </a:extLst>
            </p:cNvPr>
            <p:cNvSpPr txBox="1"/>
            <p:nvPr/>
          </p:nvSpPr>
          <p:spPr>
            <a:xfrm>
              <a:off x="3425046" y="4707588"/>
              <a:ext cx="2295781" cy="369332"/>
            </a:xfrm>
            <a:prstGeom prst="rect">
              <a:avLst/>
            </a:prstGeom>
            <a:noFill/>
          </p:spPr>
          <p:txBody>
            <a:bodyPr wrap="square" rtlCol="0">
              <a:spAutoFit/>
            </a:bodyPr>
            <a:lstStyle/>
            <a:p>
              <a:pPr algn="ctr"/>
              <a:r>
                <a:rPr lang="en-US" sz="1800" b="1" dirty="0">
                  <a:solidFill>
                    <a:schemeClr val="bg2"/>
                  </a:solidFill>
                </a:rPr>
                <a:t>Morphological</a:t>
              </a:r>
            </a:p>
          </p:txBody>
        </p:sp>
        <p:pic>
          <p:nvPicPr>
            <p:cNvPr id="4" name="Picture 3">
              <a:extLst>
                <a:ext uri="{FF2B5EF4-FFF2-40B4-BE49-F238E27FC236}">
                  <a16:creationId xmlns:a16="http://schemas.microsoft.com/office/drawing/2014/main" id="{F3E01378-E417-A24B-BE58-018A7F9084CC}"/>
                </a:ext>
              </a:extLst>
            </p:cNvPr>
            <p:cNvPicPr>
              <a:picLocks noChangeAspect="1"/>
            </p:cNvPicPr>
            <p:nvPr/>
          </p:nvPicPr>
          <p:blipFill>
            <a:blip r:embed="rId11"/>
            <a:stretch>
              <a:fillRect/>
            </a:stretch>
          </p:blipFill>
          <p:spPr>
            <a:xfrm>
              <a:off x="1972418" y="4015603"/>
              <a:ext cx="635000" cy="635000"/>
            </a:xfrm>
            <a:prstGeom prst="rect">
              <a:avLst/>
            </a:prstGeom>
          </p:spPr>
        </p:pic>
        <p:pic>
          <p:nvPicPr>
            <p:cNvPr id="8" name="Picture 7">
              <a:extLst>
                <a:ext uri="{FF2B5EF4-FFF2-40B4-BE49-F238E27FC236}">
                  <a16:creationId xmlns:a16="http://schemas.microsoft.com/office/drawing/2014/main" id="{1D54EE7C-0FC3-E048-BF5D-014A9FB3E6D5}"/>
                </a:ext>
              </a:extLst>
            </p:cNvPr>
            <p:cNvPicPr>
              <a:picLocks noChangeAspect="1"/>
            </p:cNvPicPr>
            <p:nvPr/>
          </p:nvPicPr>
          <p:blipFill>
            <a:blip r:embed="rId12"/>
            <a:stretch>
              <a:fillRect/>
            </a:stretch>
          </p:blipFill>
          <p:spPr>
            <a:xfrm>
              <a:off x="1211889" y="4013633"/>
              <a:ext cx="635000" cy="635000"/>
            </a:xfrm>
            <a:prstGeom prst="rect">
              <a:avLst/>
            </a:prstGeom>
          </p:spPr>
        </p:pic>
        <p:pic>
          <p:nvPicPr>
            <p:cNvPr id="15" name="Picture 14">
              <a:extLst>
                <a:ext uri="{FF2B5EF4-FFF2-40B4-BE49-F238E27FC236}">
                  <a16:creationId xmlns:a16="http://schemas.microsoft.com/office/drawing/2014/main" id="{2A778866-0C21-F245-A36B-74B916650058}"/>
                </a:ext>
              </a:extLst>
            </p:cNvPr>
            <p:cNvPicPr>
              <a:picLocks noChangeAspect="1"/>
            </p:cNvPicPr>
            <p:nvPr/>
          </p:nvPicPr>
          <p:blipFill>
            <a:blip r:embed="rId13"/>
            <a:stretch>
              <a:fillRect/>
            </a:stretch>
          </p:blipFill>
          <p:spPr>
            <a:xfrm>
              <a:off x="461126" y="4030571"/>
              <a:ext cx="635000" cy="635000"/>
            </a:xfrm>
            <a:prstGeom prst="rect">
              <a:avLst/>
            </a:prstGeom>
          </p:spPr>
        </p:pic>
      </p:grpSp>
      <p:sp>
        <p:nvSpPr>
          <p:cNvPr id="2" name="Slide Number Placeholder 1">
            <a:extLst>
              <a:ext uri="{FF2B5EF4-FFF2-40B4-BE49-F238E27FC236}">
                <a16:creationId xmlns:a16="http://schemas.microsoft.com/office/drawing/2014/main" id="{CEF303D3-4CAB-524A-883E-A80481065C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dirty="0"/>
          </a:p>
        </p:txBody>
      </p:sp>
    </p:spTree>
    <p:extLst>
      <p:ext uri="{BB962C8B-B14F-4D97-AF65-F5344CB8AC3E}">
        <p14:creationId xmlns:p14="http://schemas.microsoft.com/office/powerpoint/2010/main" val="164727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Common solutions</a:t>
            </a:r>
            <a:endParaRPr dirty="0"/>
          </a:p>
        </p:txBody>
      </p:sp>
      <p:sp>
        <p:nvSpPr>
          <p:cNvPr id="11" name="TextBox 10">
            <a:extLst>
              <a:ext uri="{FF2B5EF4-FFF2-40B4-BE49-F238E27FC236}">
                <a16:creationId xmlns:a16="http://schemas.microsoft.com/office/drawing/2014/main" id="{F5416B39-0F8A-6046-91E2-04A1D7245282}"/>
              </a:ext>
            </a:extLst>
          </p:cNvPr>
          <p:cNvSpPr txBox="1"/>
          <p:nvPr/>
        </p:nvSpPr>
        <p:spPr>
          <a:xfrm>
            <a:off x="940552" y="729446"/>
            <a:ext cx="7891747" cy="400110"/>
          </a:xfrm>
          <a:prstGeom prst="rect">
            <a:avLst/>
          </a:prstGeom>
          <a:noFill/>
        </p:spPr>
        <p:txBody>
          <a:bodyPr wrap="square" rtlCol="0">
            <a:spAutoFit/>
          </a:bodyPr>
          <a:lstStyle/>
          <a:p>
            <a:r>
              <a:rPr lang="en-US" sz="2000" dirty="0">
                <a:solidFill>
                  <a:schemeClr val="bg2"/>
                </a:solidFill>
              </a:rPr>
              <a:t>perform clustering in a </a:t>
            </a:r>
            <a:r>
              <a:rPr lang="en-US" sz="2000" b="1" dirty="0">
                <a:solidFill>
                  <a:schemeClr val="accent1"/>
                </a:solidFill>
              </a:rPr>
              <a:t>feature space </a:t>
            </a:r>
            <a:r>
              <a:rPr lang="en-US" sz="2000" dirty="0">
                <a:solidFill>
                  <a:schemeClr val="bg2"/>
                </a:solidFill>
              </a:rPr>
              <a:t>likely to resolve invariance</a:t>
            </a:r>
            <a:endParaRPr lang="en-US" sz="2000" b="1" dirty="0">
              <a:solidFill>
                <a:schemeClr val="accent1"/>
              </a:solidFill>
            </a:endParaRPr>
          </a:p>
        </p:txBody>
      </p:sp>
      <p:sp>
        <p:nvSpPr>
          <p:cNvPr id="9" name="Rectangle 8">
            <a:extLst>
              <a:ext uri="{FF2B5EF4-FFF2-40B4-BE49-F238E27FC236}">
                <a16:creationId xmlns:a16="http://schemas.microsoft.com/office/drawing/2014/main" id="{DA1DD01B-054B-CF40-86EB-E107B60B104F}"/>
              </a:ext>
            </a:extLst>
          </p:cNvPr>
          <p:cNvSpPr/>
          <p:nvPr/>
        </p:nvSpPr>
        <p:spPr>
          <a:xfrm>
            <a:off x="847898" y="3470119"/>
            <a:ext cx="7904494" cy="1082348"/>
          </a:xfrm>
          <a:prstGeom prst="rect">
            <a:avLst/>
          </a:prstGeom>
        </p:spPr>
        <p:txBody>
          <a:bodyPr wrap="square">
            <a:spAutoFit/>
          </a:bodyPr>
          <a:lstStyle/>
          <a:p>
            <a:pPr marL="114300" indent="0">
              <a:spcBef>
                <a:spcPts val="500"/>
              </a:spcBef>
              <a:spcAft>
                <a:spcPts val="500"/>
              </a:spcAft>
              <a:buNone/>
            </a:pPr>
            <a:r>
              <a:rPr lang="en-US" b="1" dirty="0">
                <a:solidFill>
                  <a:schemeClr val="bg2"/>
                </a:solidFill>
              </a:rPr>
              <a:t>TI clustering	</a:t>
            </a:r>
            <a:r>
              <a:rPr lang="en-US" dirty="0">
                <a:solidFill>
                  <a:schemeClr val="bg2"/>
                </a:solidFill>
              </a:rPr>
              <a:t>Frey and </a:t>
            </a:r>
            <a:r>
              <a:rPr lang="en-US" dirty="0" err="1">
                <a:solidFill>
                  <a:schemeClr val="bg2"/>
                </a:solidFill>
              </a:rPr>
              <a:t>Jojic</a:t>
            </a:r>
            <a:r>
              <a:rPr lang="en-US" dirty="0">
                <a:solidFill>
                  <a:schemeClr val="bg2"/>
                </a:solidFill>
              </a:rPr>
              <a:t> </a:t>
            </a:r>
            <a:r>
              <a:rPr lang="en-US" sz="1200" dirty="0">
                <a:solidFill>
                  <a:schemeClr val="tx2">
                    <a:lumMod val="50000"/>
                  </a:schemeClr>
                </a:solidFill>
              </a:rPr>
              <a:t>(CVPR 1999, NIPS 2002, TPAMI 2003)</a:t>
            </a:r>
          </a:p>
          <a:p>
            <a:pPr marL="114300"/>
            <a:r>
              <a:rPr lang="en-US" b="1" dirty="0">
                <a:solidFill>
                  <a:schemeClr val="bg2"/>
                </a:solidFill>
              </a:rPr>
              <a:t>Congealing	</a:t>
            </a:r>
            <a:r>
              <a:rPr lang="en-US" dirty="0">
                <a:solidFill>
                  <a:schemeClr val="bg2"/>
                </a:solidFill>
              </a:rPr>
              <a:t>Miller et al. </a:t>
            </a:r>
            <a:r>
              <a:rPr lang="en-US" sz="1200" dirty="0">
                <a:solidFill>
                  <a:schemeClr val="tx2">
                    <a:lumMod val="50000"/>
                  </a:schemeClr>
                </a:solidFill>
              </a:rPr>
              <a:t>(CVPR 2000, TPAMI 2005)  </a:t>
            </a:r>
            <a:r>
              <a:rPr lang="en-US" dirty="0">
                <a:solidFill>
                  <a:schemeClr val="bg2"/>
                </a:solidFill>
              </a:rPr>
              <a:t>Cox et al. </a:t>
            </a:r>
            <a:r>
              <a:rPr lang="en-US" sz="1200" dirty="0">
                <a:solidFill>
                  <a:schemeClr val="tx2">
                    <a:lumMod val="50000"/>
                  </a:schemeClr>
                </a:solidFill>
              </a:rPr>
              <a:t>(CVPR 2008, ICCV 2009) 			</a:t>
            </a:r>
            <a:r>
              <a:rPr lang="en-US" dirty="0">
                <a:solidFill>
                  <a:schemeClr val="bg2"/>
                </a:solidFill>
              </a:rPr>
              <a:t>Annunziata et al. </a:t>
            </a:r>
            <a:r>
              <a:rPr lang="en-US" sz="1100" dirty="0">
                <a:solidFill>
                  <a:schemeClr val="tx2">
                    <a:lumMod val="50000"/>
                  </a:schemeClr>
                </a:solidFill>
              </a:rPr>
              <a:t>(ICCV 2019) </a:t>
            </a:r>
            <a:r>
              <a:rPr lang="en-US" sz="1200" b="1" dirty="0">
                <a:solidFill>
                  <a:schemeClr val="bg2"/>
                </a:solidFill>
              </a:rPr>
              <a:t> </a:t>
            </a:r>
            <a:r>
              <a:rPr lang="en-US" sz="1200" dirty="0">
                <a:solidFill>
                  <a:schemeClr val="bg2"/>
                </a:solidFill>
              </a:rPr>
              <a:t>Weber et al. </a:t>
            </a:r>
            <a:r>
              <a:rPr lang="en-US" sz="1200" dirty="0">
                <a:solidFill>
                  <a:schemeClr val="tx2">
                    <a:lumMod val="50000"/>
                  </a:schemeClr>
                </a:solidFill>
              </a:rPr>
              <a:t>(</a:t>
            </a:r>
            <a:r>
              <a:rPr lang="en-US" sz="1200" dirty="0" err="1">
                <a:solidFill>
                  <a:schemeClr val="tx2">
                    <a:lumMod val="50000"/>
                  </a:schemeClr>
                </a:solidFill>
              </a:rPr>
              <a:t>NeurIPS</a:t>
            </a:r>
            <a:r>
              <a:rPr lang="en-US" sz="1200" dirty="0">
                <a:solidFill>
                  <a:schemeClr val="tx2">
                    <a:lumMod val="50000"/>
                  </a:schemeClr>
                </a:solidFill>
              </a:rPr>
              <a:t> 2019)</a:t>
            </a:r>
          </a:p>
          <a:p>
            <a:pPr marL="114300">
              <a:spcBef>
                <a:spcPts val="500"/>
              </a:spcBef>
              <a:spcAft>
                <a:spcPts val="500"/>
              </a:spcAft>
            </a:pPr>
            <a:r>
              <a:rPr lang="en-US" b="1" dirty="0">
                <a:solidFill>
                  <a:schemeClr val="bg2"/>
                </a:solidFill>
              </a:rPr>
              <a:t>Multi congealing</a:t>
            </a:r>
            <a:r>
              <a:rPr lang="en-US" b="1" dirty="0">
                <a:solidFill>
                  <a:schemeClr val="tx2">
                    <a:lumMod val="50000"/>
                  </a:schemeClr>
                </a:solidFill>
              </a:rPr>
              <a:t>  	</a:t>
            </a:r>
            <a:r>
              <a:rPr lang="en-US" dirty="0">
                <a:solidFill>
                  <a:schemeClr val="bg2"/>
                </a:solidFill>
              </a:rPr>
              <a:t>Li et al. </a:t>
            </a:r>
            <a:r>
              <a:rPr lang="en-US" dirty="0">
                <a:solidFill>
                  <a:schemeClr val="tx2">
                    <a:lumMod val="50000"/>
                  </a:schemeClr>
                </a:solidFill>
              </a:rPr>
              <a:t>(</a:t>
            </a:r>
            <a:r>
              <a:rPr lang="en-US" dirty="0" err="1">
                <a:solidFill>
                  <a:schemeClr val="tx2">
                    <a:lumMod val="50000"/>
                  </a:schemeClr>
                </a:solidFill>
              </a:rPr>
              <a:t>PatRec</a:t>
            </a:r>
            <a:r>
              <a:rPr lang="en-US" dirty="0">
                <a:solidFill>
                  <a:schemeClr val="tx2">
                    <a:lumMod val="50000"/>
                  </a:schemeClr>
                </a:solidFill>
              </a:rPr>
              <a:t> 2006)  </a:t>
            </a:r>
            <a:r>
              <a:rPr lang="en-US" dirty="0">
                <a:solidFill>
                  <a:schemeClr val="bg2"/>
                </a:solidFill>
              </a:rPr>
              <a:t>Liu et al. </a:t>
            </a:r>
            <a:r>
              <a:rPr lang="en-US" sz="1200" dirty="0">
                <a:solidFill>
                  <a:schemeClr val="tx2">
                    <a:lumMod val="50000"/>
                  </a:schemeClr>
                </a:solidFill>
              </a:rPr>
              <a:t>(ICCV 2009)  </a:t>
            </a:r>
            <a:r>
              <a:rPr lang="en-US" dirty="0" err="1">
                <a:solidFill>
                  <a:schemeClr val="bg2"/>
                </a:solidFill>
              </a:rPr>
              <a:t>Mattar</a:t>
            </a:r>
            <a:r>
              <a:rPr lang="en-US" dirty="0">
                <a:solidFill>
                  <a:schemeClr val="bg2"/>
                </a:solidFill>
              </a:rPr>
              <a:t> et al. </a:t>
            </a:r>
            <a:r>
              <a:rPr lang="en-US" sz="1200" dirty="0">
                <a:solidFill>
                  <a:schemeClr val="tx2">
                    <a:lumMod val="50000"/>
                  </a:schemeClr>
                </a:solidFill>
              </a:rPr>
              <a:t>(UAI 2012) </a:t>
            </a:r>
          </a:p>
        </p:txBody>
      </p:sp>
      <p:grpSp>
        <p:nvGrpSpPr>
          <p:cNvPr id="2" name="Group 1">
            <a:extLst>
              <a:ext uri="{FF2B5EF4-FFF2-40B4-BE49-F238E27FC236}">
                <a16:creationId xmlns:a16="http://schemas.microsoft.com/office/drawing/2014/main" id="{0CF7F22C-56DB-4E47-96C7-F855C93E872C}"/>
              </a:ext>
            </a:extLst>
          </p:cNvPr>
          <p:cNvGrpSpPr/>
          <p:nvPr/>
        </p:nvGrpSpPr>
        <p:grpSpPr>
          <a:xfrm>
            <a:off x="367120" y="700061"/>
            <a:ext cx="457200" cy="461665"/>
            <a:chOff x="367120" y="700061"/>
            <a:chExt cx="457200" cy="461665"/>
          </a:xfrm>
        </p:grpSpPr>
        <p:sp>
          <p:nvSpPr>
            <p:cNvPr id="13" name="Oval 12">
              <a:extLst>
                <a:ext uri="{FF2B5EF4-FFF2-40B4-BE49-F238E27FC236}">
                  <a16:creationId xmlns:a16="http://schemas.microsoft.com/office/drawing/2014/main" id="{E4B1156C-4290-5F48-892A-933264195EB1}"/>
                </a:ext>
              </a:extLst>
            </p:cNvPr>
            <p:cNvSpPr/>
            <p:nvPr/>
          </p:nvSpPr>
          <p:spPr>
            <a:xfrm>
              <a:off x="367120" y="702540"/>
              <a:ext cx="457200" cy="453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5B4E04F9-78F7-D746-AE03-0D912AF4FCEE}"/>
                </a:ext>
              </a:extLst>
            </p:cNvPr>
            <p:cNvSpPr txBox="1"/>
            <p:nvPr/>
          </p:nvSpPr>
          <p:spPr>
            <a:xfrm>
              <a:off x="413498" y="700061"/>
              <a:ext cx="373041" cy="461665"/>
            </a:xfrm>
            <a:prstGeom prst="rect">
              <a:avLst/>
            </a:prstGeom>
            <a:noFill/>
          </p:spPr>
          <p:txBody>
            <a:bodyPr wrap="square" rtlCol="0">
              <a:spAutoFit/>
            </a:bodyPr>
            <a:lstStyle/>
            <a:p>
              <a:pPr algn="ctr"/>
              <a:r>
                <a:rPr lang="en-US" sz="2400" b="1" dirty="0">
                  <a:solidFill>
                    <a:schemeClr val="tx1"/>
                  </a:solidFill>
                </a:rPr>
                <a:t>1</a:t>
              </a:r>
            </a:p>
          </p:txBody>
        </p:sp>
      </p:grpSp>
      <p:sp>
        <p:nvSpPr>
          <p:cNvPr id="27" name="TextBox 26">
            <a:extLst>
              <a:ext uri="{FF2B5EF4-FFF2-40B4-BE49-F238E27FC236}">
                <a16:creationId xmlns:a16="http://schemas.microsoft.com/office/drawing/2014/main" id="{3EDAB997-D74F-1B4D-99E1-0FFF87278778}"/>
              </a:ext>
            </a:extLst>
          </p:cNvPr>
          <p:cNvSpPr txBox="1"/>
          <p:nvPr/>
        </p:nvSpPr>
        <p:spPr>
          <a:xfrm>
            <a:off x="940552" y="2989837"/>
            <a:ext cx="7891747" cy="400110"/>
          </a:xfrm>
          <a:prstGeom prst="rect">
            <a:avLst/>
          </a:prstGeom>
          <a:noFill/>
        </p:spPr>
        <p:txBody>
          <a:bodyPr wrap="square" rtlCol="0">
            <a:spAutoFit/>
          </a:bodyPr>
          <a:lstStyle/>
          <a:p>
            <a:r>
              <a:rPr lang="en-US" sz="2000" dirty="0">
                <a:solidFill>
                  <a:schemeClr val="bg2"/>
                </a:solidFill>
              </a:rPr>
              <a:t>model transformations to </a:t>
            </a:r>
            <a:r>
              <a:rPr lang="en-US" sz="2000" b="1" dirty="0">
                <a:solidFill>
                  <a:schemeClr val="accent1"/>
                </a:solidFill>
              </a:rPr>
              <a:t>align images </a:t>
            </a:r>
            <a:r>
              <a:rPr lang="en-US" sz="2000" dirty="0">
                <a:solidFill>
                  <a:schemeClr val="bg2"/>
                </a:solidFill>
              </a:rPr>
              <a:t>before clustering them</a:t>
            </a:r>
            <a:endParaRPr lang="en-US" sz="2000" dirty="0">
              <a:solidFill>
                <a:schemeClr val="accent1"/>
              </a:solidFill>
            </a:endParaRPr>
          </a:p>
        </p:txBody>
      </p:sp>
      <p:grpSp>
        <p:nvGrpSpPr>
          <p:cNvPr id="4" name="Group 3">
            <a:extLst>
              <a:ext uri="{FF2B5EF4-FFF2-40B4-BE49-F238E27FC236}">
                <a16:creationId xmlns:a16="http://schemas.microsoft.com/office/drawing/2014/main" id="{72643FA7-4127-064F-931D-4306DBF02430}"/>
              </a:ext>
            </a:extLst>
          </p:cNvPr>
          <p:cNvGrpSpPr/>
          <p:nvPr/>
        </p:nvGrpSpPr>
        <p:grpSpPr>
          <a:xfrm>
            <a:off x="367120" y="2951308"/>
            <a:ext cx="457200" cy="465546"/>
            <a:chOff x="367120" y="2951308"/>
            <a:chExt cx="457200" cy="465546"/>
          </a:xfrm>
        </p:grpSpPr>
        <p:sp>
          <p:nvSpPr>
            <p:cNvPr id="30" name="Oval 29">
              <a:extLst>
                <a:ext uri="{FF2B5EF4-FFF2-40B4-BE49-F238E27FC236}">
                  <a16:creationId xmlns:a16="http://schemas.microsoft.com/office/drawing/2014/main" id="{2E1DCCAF-D2CC-FE4B-AD73-0B75179E5D6A}"/>
                </a:ext>
              </a:extLst>
            </p:cNvPr>
            <p:cNvSpPr/>
            <p:nvPr/>
          </p:nvSpPr>
          <p:spPr>
            <a:xfrm>
              <a:off x="367120" y="2962931"/>
              <a:ext cx="457200" cy="453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5A476CDA-9624-8E42-9598-3C8E4B100E72}"/>
                </a:ext>
              </a:extLst>
            </p:cNvPr>
            <p:cNvSpPr txBox="1"/>
            <p:nvPr/>
          </p:nvSpPr>
          <p:spPr>
            <a:xfrm>
              <a:off x="413498" y="2951308"/>
              <a:ext cx="373041" cy="461665"/>
            </a:xfrm>
            <a:prstGeom prst="rect">
              <a:avLst/>
            </a:prstGeom>
            <a:noFill/>
          </p:spPr>
          <p:txBody>
            <a:bodyPr wrap="square" rtlCol="0">
              <a:spAutoFit/>
            </a:bodyPr>
            <a:lstStyle/>
            <a:p>
              <a:pPr algn="ctr"/>
              <a:r>
                <a:rPr lang="en-US" sz="2400" b="1" dirty="0">
                  <a:solidFill>
                    <a:schemeClr val="tx1"/>
                  </a:solidFill>
                </a:rPr>
                <a:t>2</a:t>
              </a:r>
            </a:p>
          </p:txBody>
        </p:sp>
      </p:grpSp>
      <p:sp>
        <p:nvSpPr>
          <p:cNvPr id="35" name="Text Placeholder 2">
            <a:extLst>
              <a:ext uri="{FF2B5EF4-FFF2-40B4-BE49-F238E27FC236}">
                <a16:creationId xmlns:a16="http://schemas.microsoft.com/office/drawing/2014/main" id="{2555FB5C-9EE6-2843-AEF2-2BF5BD440D5D}"/>
              </a:ext>
            </a:extLst>
          </p:cNvPr>
          <p:cNvSpPr>
            <a:spLocks noGrp="1"/>
          </p:cNvSpPr>
          <p:nvPr>
            <p:ph type="body" idx="1"/>
          </p:nvPr>
        </p:nvSpPr>
        <p:spPr>
          <a:xfrm>
            <a:off x="847898" y="1145577"/>
            <a:ext cx="7691819" cy="1209016"/>
          </a:xfrm>
        </p:spPr>
        <p:txBody>
          <a:bodyPr/>
          <a:lstStyle/>
          <a:p>
            <a:pPr marL="109728" lvl="1" indent="0">
              <a:lnSpc>
                <a:spcPct val="100000"/>
              </a:lnSpc>
              <a:spcBef>
                <a:spcPts val="0"/>
              </a:spcBef>
              <a:buSzPct val="100000"/>
              <a:buNone/>
            </a:pPr>
            <a:r>
              <a:rPr lang="en-US" b="1" dirty="0" err="1">
                <a:solidFill>
                  <a:schemeClr val="bg2"/>
                </a:solidFill>
              </a:rPr>
              <a:t>Autoencoders</a:t>
            </a:r>
            <a:r>
              <a:rPr lang="en-US" sz="1200" dirty="0">
                <a:solidFill>
                  <a:schemeClr val="bg2"/>
                </a:solidFill>
              </a:rPr>
              <a:t> </a:t>
            </a:r>
            <a:r>
              <a:rPr lang="en-US" dirty="0"/>
              <a:t>	DEC </a:t>
            </a:r>
            <a:r>
              <a:rPr lang="en-US" sz="1200" dirty="0">
                <a:solidFill>
                  <a:schemeClr val="tx2">
                    <a:lumMod val="50000"/>
                  </a:schemeClr>
                </a:solidFill>
              </a:rPr>
              <a:t>(ICML 2016)</a:t>
            </a:r>
            <a:r>
              <a:rPr lang="en-US" sz="1200" dirty="0"/>
              <a:t>  </a:t>
            </a:r>
            <a:r>
              <a:rPr lang="en-US" dirty="0" err="1"/>
              <a:t>VaDE</a:t>
            </a:r>
            <a:r>
              <a:rPr lang="en-US" dirty="0"/>
              <a:t> </a:t>
            </a:r>
            <a:r>
              <a:rPr lang="en-US" sz="1200" dirty="0">
                <a:solidFill>
                  <a:schemeClr val="tx2">
                    <a:lumMod val="50000"/>
                  </a:schemeClr>
                </a:solidFill>
              </a:rPr>
              <a:t>(IJCAI 2017)  </a:t>
            </a:r>
            <a:r>
              <a:rPr lang="en-US" dirty="0"/>
              <a:t>SCA </a:t>
            </a:r>
            <a:r>
              <a:rPr lang="en-US" sz="1200" dirty="0">
                <a:solidFill>
                  <a:schemeClr val="tx2">
                    <a:lumMod val="50000"/>
                  </a:schemeClr>
                </a:solidFill>
              </a:rPr>
              <a:t>(NeurIPS2019)</a:t>
            </a:r>
          </a:p>
          <a:p>
            <a:pPr marL="109728" lvl="1" indent="0">
              <a:lnSpc>
                <a:spcPct val="100000"/>
              </a:lnSpc>
              <a:spcBef>
                <a:spcPts val="500"/>
              </a:spcBef>
              <a:buSzPct val="100000"/>
              <a:buNone/>
            </a:pPr>
            <a:r>
              <a:rPr lang="en-US" b="1" dirty="0" err="1">
                <a:solidFill>
                  <a:schemeClr val="bg2"/>
                </a:solidFill>
              </a:rPr>
              <a:t>Constrastive</a:t>
            </a:r>
            <a:r>
              <a:rPr lang="en-US" b="1" dirty="0">
                <a:solidFill>
                  <a:schemeClr val="bg2"/>
                </a:solidFill>
              </a:rPr>
              <a:t>	</a:t>
            </a:r>
            <a:r>
              <a:rPr lang="en-US" dirty="0"/>
              <a:t>JULE </a:t>
            </a:r>
            <a:r>
              <a:rPr lang="en-US" sz="1200" dirty="0">
                <a:solidFill>
                  <a:schemeClr val="tx2">
                    <a:lumMod val="50000"/>
                  </a:schemeClr>
                </a:solidFill>
              </a:rPr>
              <a:t>(CVPR 2016)  </a:t>
            </a:r>
            <a:r>
              <a:rPr lang="en-US" dirty="0"/>
              <a:t>DAC </a:t>
            </a:r>
            <a:r>
              <a:rPr lang="en-US" sz="1200" dirty="0">
                <a:solidFill>
                  <a:schemeClr val="tx2">
                    <a:lumMod val="50000"/>
                  </a:schemeClr>
                </a:solidFill>
              </a:rPr>
              <a:t>(ICCV 2017)  </a:t>
            </a:r>
            <a:r>
              <a:rPr lang="en-US" dirty="0" err="1"/>
              <a:t>SpectralNet</a:t>
            </a:r>
            <a:r>
              <a:rPr lang="en-US" dirty="0"/>
              <a:t> </a:t>
            </a:r>
            <a:r>
              <a:rPr lang="en-US" sz="1200" dirty="0">
                <a:solidFill>
                  <a:schemeClr val="tx2">
                    <a:lumMod val="50000"/>
                  </a:schemeClr>
                </a:solidFill>
              </a:rPr>
              <a:t>(ICLR 2018)</a:t>
            </a:r>
            <a:endParaRPr lang="en-US" dirty="0">
              <a:solidFill>
                <a:schemeClr val="tx2">
                  <a:lumMod val="50000"/>
                </a:schemeClr>
              </a:solidFill>
            </a:endParaRPr>
          </a:p>
          <a:p>
            <a:pPr marL="109728" lvl="1" indent="0">
              <a:lnSpc>
                <a:spcPct val="100000"/>
              </a:lnSpc>
              <a:spcBef>
                <a:spcPts val="500"/>
              </a:spcBef>
              <a:buSzPct val="100000"/>
              <a:buNone/>
            </a:pPr>
            <a:r>
              <a:rPr lang="en-US" b="1" dirty="0">
                <a:solidFill>
                  <a:schemeClr val="bg2"/>
                </a:solidFill>
              </a:rPr>
              <a:t>GANs</a:t>
            </a:r>
            <a:r>
              <a:rPr lang="en-US" sz="1200" dirty="0"/>
              <a:t>	</a:t>
            </a:r>
            <a:r>
              <a:rPr lang="en-US" dirty="0"/>
              <a:t>	</a:t>
            </a:r>
            <a:r>
              <a:rPr lang="en-US" dirty="0" err="1"/>
              <a:t>InfoGAN</a:t>
            </a:r>
            <a:r>
              <a:rPr lang="en-US" dirty="0"/>
              <a:t> </a:t>
            </a:r>
            <a:r>
              <a:rPr lang="en-US" sz="1200" dirty="0">
                <a:solidFill>
                  <a:schemeClr val="tx2">
                    <a:lumMod val="50000"/>
                  </a:schemeClr>
                </a:solidFill>
              </a:rPr>
              <a:t>(NIPS 2016)  </a:t>
            </a:r>
            <a:r>
              <a:rPr lang="en-US" dirty="0"/>
              <a:t>DASC </a:t>
            </a:r>
            <a:r>
              <a:rPr lang="en-US" sz="1200" dirty="0">
                <a:solidFill>
                  <a:schemeClr val="tx2">
                    <a:lumMod val="50000"/>
                  </a:schemeClr>
                </a:solidFill>
              </a:rPr>
              <a:t>(CVPR 2018)  </a:t>
            </a:r>
            <a:r>
              <a:rPr lang="en-US" dirty="0" err="1"/>
              <a:t>ClusterGAN</a:t>
            </a:r>
            <a:r>
              <a:rPr lang="en-US" dirty="0"/>
              <a:t> </a:t>
            </a:r>
            <a:r>
              <a:rPr lang="en-US" sz="1200" dirty="0">
                <a:solidFill>
                  <a:schemeClr val="tx2">
                    <a:lumMod val="50000"/>
                  </a:schemeClr>
                </a:solidFill>
              </a:rPr>
              <a:t>(AAAI 2019)</a:t>
            </a:r>
          </a:p>
          <a:p>
            <a:pPr marL="109728" lvl="1" indent="0">
              <a:lnSpc>
                <a:spcPct val="100000"/>
              </a:lnSpc>
              <a:spcBef>
                <a:spcPts val="500"/>
              </a:spcBef>
              <a:buSzPct val="100000"/>
              <a:buNone/>
            </a:pPr>
            <a:r>
              <a:rPr lang="en-US" b="1" dirty="0"/>
              <a:t>Mutual information</a:t>
            </a:r>
            <a:r>
              <a:rPr lang="en-US" dirty="0"/>
              <a:t>	IMSAT </a:t>
            </a:r>
            <a:r>
              <a:rPr lang="en-US" sz="1200" dirty="0">
                <a:solidFill>
                  <a:schemeClr val="tx2">
                    <a:lumMod val="50000"/>
                  </a:schemeClr>
                </a:solidFill>
              </a:rPr>
              <a:t>(ICML 2017)  </a:t>
            </a:r>
            <a:r>
              <a:rPr lang="en-US" dirty="0"/>
              <a:t>ADC </a:t>
            </a:r>
            <a:r>
              <a:rPr lang="en-US" sz="1200" dirty="0">
                <a:solidFill>
                  <a:schemeClr val="tx2">
                    <a:lumMod val="50000"/>
                  </a:schemeClr>
                </a:solidFill>
              </a:rPr>
              <a:t>(GCPR 2018)  </a:t>
            </a:r>
            <a:r>
              <a:rPr lang="en-US" dirty="0"/>
              <a:t>IIC </a:t>
            </a:r>
            <a:r>
              <a:rPr lang="en-US" sz="1200" dirty="0">
                <a:solidFill>
                  <a:schemeClr val="tx2">
                    <a:lumMod val="50000"/>
                  </a:schemeClr>
                </a:solidFill>
              </a:rPr>
              <a:t>(ICCV 2019)</a:t>
            </a:r>
            <a:endParaRPr lang="en-US" dirty="0">
              <a:solidFill>
                <a:schemeClr val="tx2">
                  <a:lumMod val="50000"/>
                </a:schemeClr>
              </a:solidFill>
            </a:endParaRPr>
          </a:p>
        </p:txBody>
      </p:sp>
      <p:sp>
        <p:nvSpPr>
          <p:cNvPr id="37" name="TextBox 36">
            <a:extLst>
              <a:ext uri="{FF2B5EF4-FFF2-40B4-BE49-F238E27FC236}">
                <a16:creationId xmlns:a16="http://schemas.microsoft.com/office/drawing/2014/main" id="{5565B74A-E911-3449-BB1C-129C754AD257}"/>
              </a:ext>
            </a:extLst>
          </p:cNvPr>
          <p:cNvSpPr txBox="1"/>
          <p:nvPr/>
        </p:nvSpPr>
        <p:spPr>
          <a:xfrm>
            <a:off x="958046" y="2451983"/>
            <a:ext cx="7427977" cy="369332"/>
          </a:xfrm>
          <a:prstGeom prst="rect">
            <a:avLst/>
          </a:prstGeom>
          <a:noFill/>
          <a:ln w="50800" cap="rnd">
            <a:noFill/>
            <a:miter lim="800000"/>
          </a:ln>
        </p:spPr>
        <p:txBody>
          <a:bodyPr wrap="square" rtlCol="0">
            <a:spAutoFit/>
          </a:bodyPr>
          <a:lstStyle/>
          <a:p>
            <a:r>
              <a:rPr lang="en-US" sz="1800" b="1" dirty="0">
                <a:solidFill>
                  <a:srgbClr val="009900"/>
                </a:solidFill>
              </a:rPr>
              <a:t>state-of-the-art</a:t>
            </a:r>
            <a:r>
              <a:rPr lang="en-US" sz="1800" b="1" dirty="0">
                <a:solidFill>
                  <a:srgbClr val="00B050"/>
                </a:solidFill>
              </a:rPr>
              <a:t>      </a:t>
            </a:r>
            <a:r>
              <a:rPr lang="en-US" sz="1800" b="1" dirty="0">
                <a:solidFill>
                  <a:srgbClr val="FF0000"/>
                </a:solidFill>
              </a:rPr>
              <a:t>struggle with real images      hard to interpret</a:t>
            </a:r>
          </a:p>
        </p:txBody>
      </p:sp>
      <p:sp>
        <p:nvSpPr>
          <p:cNvPr id="41" name="TextBox 40">
            <a:extLst>
              <a:ext uri="{FF2B5EF4-FFF2-40B4-BE49-F238E27FC236}">
                <a16:creationId xmlns:a16="http://schemas.microsoft.com/office/drawing/2014/main" id="{49514884-D9E4-594B-AC1F-73E9433D208B}"/>
              </a:ext>
            </a:extLst>
          </p:cNvPr>
          <p:cNvSpPr txBox="1"/>
          <p:nvPr/>
        </p:nvSpPr>
        <p:spPr>
          <a:xfrm>
            <a:off x="139341" y="4632639"/>
            <a:ext cx="8839200" cy="369332"/>
          </a:xfrm>
          <a:prstGeom prst="rect">
            <a:avLst/>
          </a:prstGeom>
          <a:noFill/>
          <a:ln w="50800" cap="rnd">
            <a:noFill/>
            <a:miter lim="800000"/>
          </a:ln>
        </p:spPr>
        <p:txBody>
          <a:bodyPr wrap="square" rtlCol="0">
            <a:spAutoFit/>
          </a:bodyPr>
          <a:lstStyle/>
          <a:p>
            <a:pPr algn="ctr"/>
            <a:r>
              <a:rPr lang="en-US" sz="1800" b="1" dirty="0">
                <a:solidFill>
                  <a:srgbClr val="009900"/>
                </a:solidFill>
              </a:rPr>
              <a:t>highly interpretable   </a:t>
            </a:r>
            <a:r>
              <a:rPr lang="en-US" sz="1800" b="1" dirty="0">
                <a:solidFill>
                  <a:srgbClr val="FF0000"/>
                </a:solidFill>
              </a:rPr>
              <a:t>difficult optimization   small datasets   simple alignments</a:t>
            </a:r>
            <a:endParaRPr lang="en-US" sz="1800" b="1" dirty="0">
              <a:solidFill>
                <a:srgbClr val="009900"/>
              </a:solidFill>
            </a:endParaRPr>
          </a:p>
        </p:txBody>
      </p:sp>
      <p:sp>
        <p:nvSpPr>
          <p:cNvPr id="3" name="Slide Number Placeholder 2">
            <a:extLst>
              <a:ext uri="{FF2B5EF4-FFF2-40B4-BE49-F238E27FC236}">
                <a16:creationId xmlns:a16="http://schemas.microsoft.com/office/drawing/2014/main" id="{C9990F86-9933-DC42-8C04-1849B07F6A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50131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p:bldP spid="37" grpId="0"/>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5" name="Picture 14">
            <a:extLst>
              <a:ext uri="{FF2B5EF4-FFF2-40B4-BE49-F238E27FC236}">
                <a16:creationId xmlns:a16="http://schemas.microsoft.com/office/drawing/2014/main" id="{EDD79D93-5ADD-C540-884F-83E76487FC3E}"/>
              </a:ext>
            </a:extLst>
          </p:cNvPr>
          <p:cNvPicPr>
            <a:picLocks noChangeAspect="1"/>
          </p:cNvPicPr>
          <p:nvPr/>
        </p:nvPicPr>
        <p:blipFill>
          <a:blip r:embed="rId3"/>
          <a:stretch>
            <a:fillRect/>
          </a:stretch>
        </p:blipFill>
        <p:spPr>
          <a:xfrm>
            <a:off x="805351" y="3091124"/>
            <a:ext cx="7144863" cy="1637101"/>
          </a:xfrm>
          <a:prstGeom prst="rect">
            <a:avLst/>
          </a:prstGeom>
        </p:spPr>
      </p:pic>
      <p:sp>
        <p:nvSpPr>
          <p:cNvPr id="128" name="Google Shape;128;p23"/>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Our work</a:t>
            </a:r>
            <a:endParaRPr dirty="0"/>
          </a:p>
        </p:txBody>
      </p:sp>
      <p:sp>
        <p:nvSpPr>
          <p:cNvPr id="10" name="TextBox 9">
            <a:extLst>
              <a:ext uri="{FF2B5EF4-FFF2-40B4-BE49-F238E27FC236}">
                <a16:creationId xmlns:a16="http://schemas.microsoft.com/office/drawing/2014/main" id="{139A7BC0-E41B-7A4F-A6FA-A6F2C7F8DBF4}"/>
              </a:ext>
            </a:extLst>
          </p:cNvPr>
          <p:cNvSpPr txBox="1"/>
          <p:nvPr/>
        </p:nvSpPr>
        <p:spPr>
          <a:xfrm>
            <a:off x="886572" y="1667953"/>
            <a:ext cx="1864683" cy="369332"/>
          </a:xfrm>
          <a:prstGeom prst="rect">
            <a:avLst/>
          </a:prstGeom>
          <a:solidFill>
            <a:schemeClr val="bg2"/>
          </a:solidFill>
          <a:ln w="50800" cap="sq">
            <a:solidFill>
              <a:schemeClr val="bg2"/>
            </a:solidFill>
            <a:miter lim="800000"/>
          </a:ln>
        </p:spPr>
        <p:txBody>
          <a:bodyPr wrap="square" rtlCol="0">
            <a:spAutoFit/>
          </a:bodyPr>
          <a:lstStyle/>
          <a:p>
            <a:pPr algn="ctr"/>
            <a:r>
              <a:rPr lang="en-US" sz="1800" b="1" dirty="0">
                <a:solidFill>
                  <a:schemeClr val="accent1"/>
                </a:solidFill>
              </a:rPr>
              <a:t>state-of-the-art</a:t>
            </a:r>
          </a:p>
        </p:txBody>
      </p:sp>
      <p:sp>
        <p:nvSpPr>
          <p:cNvPr id="12" name="TextBox 11">
            <a:extLst>
              <a:ext uri="{FF2B5EF4-FFF2-40B4-BE49-F238E27FC236}">
                <a16:creationId xmlns:a16="http://schemas.microsoft.com/office/drawing/2014/main" id="{E645068E-EA6B-A046-A281-DC42CE41CFFA}"/>
              </a:ext>
            </a:extLst>
          </p:cNvPr>
          <p:cNvSpPr txBox="1"/>
          <p:nvPr/>
        </p:nvSpPr>
        <p:spPr>
          <a:xfrm>
            <a:off x="3234832" y="1667953"/>
            <a:ext cx="2378610" cy="369332"/>
          </a:xfrm>
          <a:prstGeom prst="rect">
            <a:avLst/>
          </a:prstGeom>
          <a:solidFill>
            <a:schemeClr val="accent1"/>
          </a:solidFill>
          <a:ln w="50800" cap="sq">
            <a:solidFill>
              <a:schemeClr val="accent1"/>
            </a:solidFill>
            <a:miter lim="800000"/>
          </a:ln>
        </p:spPr>
        <p:txBody>
          <a:bodyPr wrap="square" rtlCol="0">
            <a:spAutoFit/>
          </a:bodyPr>
          <a:lstStyle/>
          <a:p>
            <a:pPr algn="ctr"/>
            <a:r>
              <a:rPr lang="en-US" sz="1800" b="1" dirty="0">
                <a:solidFill>
                  <a:schemeClr val="bg2"/>
                </a:solidFill>
              </a:rPr>
              <a:t>simple formulation</a:t>
            </a:r>
          </a:p>
        </p:txBody>
      </p:sp>
      <p:sp>
        <p:nvSpPr>
          <p:cNvPr id="13" name="TextBox 12">
            <a:extLst>
              <a:ext uri="{FF2B5EF4-FFF2-40B4-BE49-F238E27FC236}">
                <a16:creationId xmlns:a16="http://schemas.microsoft.com/office/drawing/2014/main" id="{62C5DE4E-2723-2C4B-8863-7F9D9421BF01}"/>
              </a:ext>
            </a:extLst>
          </p:cNvPr>
          <p:cNvSpPr txBox="1"/>
          <p:nvPr/>
        </p:nvSpPr>
        <p:spPr>
          <a:xfrm>
            <a:off x="4834128" y="2345634"/>
            <a:ext cx="2748927" cy="369332"/>
          </a:xfrm>
          <a:prstGeom prst="rect">
            <a:avLst/>
          </a:prstGeom>
          <a:solidFill>
            <a:schemeClr val="accent1"/>
          </a:solidFill>
          <a:ln w="50800" cap="sq">
            <a:solidFill>
              <a:schemeClr val="accent1"/>
            </a:solidFill>
            <a:miter lim="800000"/>
          </a:ln>
        </p:spPr>
        <p:txBody>
          <a:bodyPr wrap="square" rtlCol="0">
            <a:spAutoFit/>
          </a:bodyPr>
          <a:lstStyle/>
          <a:p>
            <a:pPr algn="ctr"/>
            <a:r>
              <a:rPr lang="en-US" sz="1800" b="1" dirty="0">
                <a:solidFill>
                  <a:schemeClr val="bg2"/>
                </a:solidFill>
              </a:rPr>
              <a:t>web images application</a:t>
            </a:r>
          </a:p>
        </p:txBody>
      </p:sp>
      <p:sp>
        <p:nvSpPr>
          <p:cNvPr id="14" name="TextBox 13">
            <a:extLst>
              <a:ext uri="{FF2B5EF4-FFF2-40B4-BE49-F238E27FC236}">
                <a16:creationId xmlns:a16="http://schemas.microsoft.com/office/drawing/2014/main" id="{810232F8-5492-5E4D-8114-22787F069650}"/>
              </a:ext>
            </a:extLst>
          </p:cNvPr>
          <p:cNvSpPr txBox="1"/>
          <p:nvPr/>
        </p:nvSpPr>
        <p:spPr>
          <a:xfrm>
            <a:off x="1710057" y="2345634"/>
            <a:ext cx="2538119" cy="369332"/>
          </a:xfrm>
          <a:prstGeom prst="rect">
            <a:avLst/>
          </a:prstGeom>
          <a:solidFill>
            <a:schemeClr val="bg2"/>
          </a:solidFill>
          <a:ln w="50800" cap="sq">
            <a:solidFill>
              <a:schemeClr val="bg2"/>
            </a:solidFill>
            <a:miter lim="800000"/>
          </a:ln>
        </p:spPr>
        <p:txBody>
          <a:bodyPr wrap="square" rtlCol="0">
            <a:spAutoFit/>
          </a:bodyPr>
          <a:lstStyle/>
          <a:p>
            <a:pPr algn="ctr"/>
            <a:r>
              <a:rPr lang="en-US" sz="1800" b="1" dirty="0">
                <a:solidFill>
                  <a:schemeClr val="accent1"/>
                </a:solidFill>
              </a:rPr>
              <a:t>high interpretability</a:t>
            </a:r>
          </a:p>
        </p:txBody>
      </p:sp>
      <p:sp>
        <p:nvSpPr>
          <p:cNvPr id="19" name="TextBox 18">
            <a:extLst>
              <a:ext uri="{FF2B5EF4-FFF2-40B4-BE49-F238E27FC236}">
                <a16:creationId xmlns:a16="http://schemas.microsoft.com/office/drawing/2014/main" id="{AC4847B6-79F4-8941-88B8-FB383D8F90BB}"/>
              </a:ext>
            </a:extLst>
          </p:cNvPr>
          <p:cNvSpPr txBox="1"/>
          <p:nvPr/>
        </p:nvSpPr>
        <p:spPr>
          <a:xfrm>
            <a:off x="6097019" y="1663430"/>
            <a:ext cx="2431843" cy="369332"/>
          </a:xfrm>
          <a:prstGeom prst="rect">
            <a:avLst/>
          </a:prstGeom>
          <a:solidFill>
            <a:schemeClr val="bg2"/>
          </a:solidFill>
          <a:ln w="50800" cap="sq">
            <a:solidFill>
              <a:schemeClr val="bg2"/>
            </a:solidFill>
            <a:miter lim="800000"/>
          </a:ln>
        </p:spPr>
        <p:txBody>
          <a:bodyPr wrap="square" rtlCol="0">
            <a:spAutoFit/>
          </a:bodyPr>
          <a:lstStyle/>
          <a:p>
            <a:pPr algn="ctr"/>
            <a:r>
              <a:rPr lang="en-US" sz="1800" b="1" dirty="0">
                <a:solidFill>
                  <a:schemeClr val="accent1"/>
                </a:solidFill>
              </a:rPr>
              <a:t>complex alignments</a:t>
            </a:r>
          </a:p>
        </p:txBody>
      </p:sp>
      <p:sp>
        <p:nvSpPr>
          <p:cNvPr id="2" name="Slide Number Placeholder 1">
            <a:extLst>
              <a:ext uri="{FF2B5EF4-FFF2-40B4-BE49-F238E27FC236}">
                <a16:creationId xmlns:a16="http://schemas.microsoft.com/office/drawing/2014/main" id="{189DB37C-84D0-9E47-830E-A929E99488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11" name="TextBox 10">
            <a:extLst>
              <a:ext uri="{FF2B5EF4-FFF2-40B4-BE49-F238E27FC236}">
                <a16:creationId xmlns:a16="http://schemas.microsoft.com/office/drawing/2014/main" id="{D2C5F97C-EB53-6448-9570-3512E6632558}"/>
              </a:ext>
            </a:extLst>
          </p:cNvPr>
          <p:cNvSpPr txBox="1"/>
          <p:nvPr/>
        </p:nvSpPr>
        <p:spPr>
          <a:xfrm>
            <a:off x="177165" y="709135"/>
            <a:ext cx="8789670" cy="707886"/>
          </a:xfrm>
          <a:prstGeom prst="rect">
            <a:avLst/>
          </a:prstGeom>
          <a:noFill/>
        </p:spPr>
        <p:txBody>
          <a:bodyPr wrap="square" rtlCol="0">
            <a:spAutoFit/>
          </a:bodyPr>
          <a:lstStyle/>
          <a:p>
            <a:pPr algn="ctr"/>
            <a:r>
              <a:rPr lang="en-US" sz="2000" dirty="0">
                <a:solidFill>
                  <a:schemeClr val="bg2"/>
                </a:solidFill>
              </a:rPr>
              <a:t>A </a:t>
            </a:r>
            <a:r>
              <a:rPr lang="en-US" sz="2000" dirty="0">
                <a:solidFill>
                  <a:schemeClr val="accent1"/>
                </a:solidFill>
              </a:rPr>
              <a:t>prototype-based</a:t>
            </a:r>
            <a:r>
              <a:rPr lang="en-US" sz="2000" dirty="0">
                <a:solidFill>
                  <a:schemeClr val="bg2"/>
                </a:solidFill>
              </a:rPr>
              <a:t> approach which performs clustering in </a:t>
            </a:r>
            <a:r>
              <a:rPr lang="en-US" sz="2000" dirty="0">
                <a:solidFill>
                  <a:schemeClr val="accent1"/>
                </a:solidFill>
              </a:rPr>
              <a:t>pixel space </a:t>
            </a:r>
          </a:p>
          <a:p>
            <a:pPr algn="ctr"/>
            <a:r>
              <a:rPr lang="en-US" sz="2000" dirty="0">
                <a:solidFill>
                  <a:schemeClr val="bg2"/>
                </a:solidFill>
              </a:rPr>
              <a:t>by explicitly </a:t>
            </a:r>
            <a:r>
              <a:rPr lang="en-US" sz="2000" dirty="0">
                <a:solidFill>
                  <a:schemeClr val="accent1"/>
                </a:solidFill>
              </a:rPr>
              <a:t>aligning prototypes </a:t>
            </a:r>
            <a:r>
              <a:rPr lang="en-US" sz="2000" dirty="0">
                <a:solidFill>
                  <a:schemeClr val="bg2"/>
                </a:solidFill>
              </a:rPr>
              <a:t>using deep learning</a:t>
            </a:r>
            <a:endParaRPr lang="en-US" sz="2000" dirty="0">
              <a:solidFill>
                <a:schemeClr val="accent1"/>
              </a:solidFill>
            </a:endParaRPr>
          </a:p>
        </p:txBody>
      </p:sp>
    </p:spTree>
    <p:extLst>
      <p:ext uri="{BB962C8B-B14F-4D97-AF65-F5344CB8AC3E}">
        <p14:creationId xmlns:p14="http://schemas.microsoft.com/office/powerpoint/2010/main" val="19101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Standard prototype-based clustering</a:t>
            </a:r>
            <a:endParaRPr dirty="0"/>
          </a:p>
        </p:txBody>
      </p:sp>
      <p:sp>
        <p:nvSpPr>
          <p:cNvPr id="3" name="Slide Number Placeholder 2">
            <a:extLst>
              <a:ext uri="{FF2B5EF4-FFF2-40B4-BE49-F238E27FC236}">
                <a16:creationId xmlns:a16="http://schemas.microsoft.com/office/drawing/2014/main" id="{71350C37-9102-CF47-813C-5694DB93EB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dirty="0"/>
          </a:p>
        </p:txBody>
      </p:sp>
      <p:cxnSp>
        <p:nvCxnSpPr>
          <p:cNvPr id="32" name="Straight Connector 31">
            <a:extLst>
              <a:ext uri="{FF2B5EF4-FFF2-40B4-BE49-F238E27FC236}">
                <a16:creationId xmlns:a16="http://schemas.microsoft.com/office/drawing/2014/main" id="{E933C94F-F05E-6143-8057-7EA537086625}"/>
              </a:ext>
            </a:extLst>
          </p:cNvPr>
          <p:cNvCxnSpPr>
            <a:cxnSpLocks/>
          </p:cNvCxnSpPr>
          <p:nvPr/>
        </p:nvCxnSpPr>
        <p:spPr>
          <a:xfrm flipH="1" flipV="1">
            <a:off x="3384329" y="1864995"/>
            <a:ext cx="1844330" cy="86972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850855-A23F-F446-860B-DE80B9673E89}"/>
              </a:ext>
            </a:extLst>
          </p:cNvPr>
          <p:cNvCxnSpPr>
            <a:cxnSpLocks/>
          </p:cNvCxnSpPr>
          <p:nvPr/>
        </p:nvCxnSpPr>
        <p:spPr>
          <a:xfrm flipV="1">
            <a:off x="2090956" y="1794622"/>
            <a:ext cx="1358177" cy="114329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E44E8BF-B34C-6245-A59D-8AE3359B9D73}"/>
              </a:ext>
            </a:extLst>
          </p:cNvPr>
          <p:cNvSpPr>
            <a:spLocks noChangeAspect="1"/>
          </p:cNvSpPr>
          <p:nvPr/>
        </p:nvSpPr>
        <p:spPr>
          <a:xfrm>
            <a:off x="2077510" y="1977862"/>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0E36581-39D8-A041-A722-25B149C72486}"/>
              </a:ext>
            </a:extLst>
          </p:cNvPr>
          <p:cNvSpPr>
            <a:spLocks noChangeAspect="1"/>
          </p:cNvSpPr>
          <p:nvPr/>
        </p:nvSpPr>
        <p:spPr>
          <a:xfrm>
            <a:off x="2689304" y="1519101"/>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034D81E-5EB6-F741-9E47-FB71F3194908}"/>
              </a:ext>
            </a:extLst>
          </p:cNvPr>
          <p:cNvSpPr>
            <a:spLocks noChangeAspect="1"/>
          </p:cNvSpPr>
          <p:nvPr/>
        </p:nvSpPr>
        <p:spPr>
          <a:xfrm>
            <a:off x="1711842" y="2713031"/>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1275BB6-EE7F-004B-A17C-7EF40E05C52A}"/>
              </a:ext>
            </a:extLst>
          </p:cNvPr>
          <p:cNvSpPr>
            <a:spLocks noChangeAspect="1"/>
          </p:cNvSpPr>
          <p:nvPr/>
        </p:nvSpPr>
        <p:spPr>
          <a:xfrm>
            <a:off x="3055064" y="2659983"/>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2FAAA7C-D575-FB46-B679-2604FCDC074C}"/>
              </a:ext>
            </a:extLst>
          </p:cNvPr>
          <p:cNvSpPr>
            <a:spLocks noChangeAspect="1"/>
          </p:cNvSpPr>
          <p:nvPr/>
        </p:nvSpPr>
        <p:spPr>
          <a:xfrm>
            <a:off x="2568526" y="3202317"/>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E35B47E-C152-524E-B97B-A1EC16B4FEBD}"/>
              </a:ext>
            </a:extLst>
          </p:cNvPr>
          <p:cNvSpPr>
            <a:spLocks noChangeAspect="1"/>
          </p:cNvSpPr>
          <p:nvPr/>
        </p:nvSpPr>
        <p:spPr>
          <a:xfrm>
            <a:off x="2077510" y="3866388"/>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96EE657-8956-7B46-B36F-6E7F6A5F4060}"/>
              </a:ext>
            </a:extLst>
          </p:cNvPr>
          <p:cNvSpPr>
            <a:spLocks noChangeAspect="1"/>
          </p:cNvSpPr>
          <p:nvPr/>
        </p:nvSpPr>
        <p:spPr>
          <a:xfrm>
            <a:off x="977747" y="3689304"/>
            <a:ext cx="183295" cy="182880"/>
          </a:xfrm>
          <a:prstGeom prst="ellipse">
            <a:avLst/>
          </a:prstGeom>
          <a:solidFill>
            <a:srgbClr val="32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9ADCBC9-FE00-4046-861C-BD646E000302}"/>
              </a:ext>
            </a:extLst>
          </p:cNvPr>
          <p:cNvSpPr>
            <a:spLocks noChangeAspect="1"/>
          </p:cNvSpPr>
          <p:nvPr/>
        </p:nvSpPr>
        <p:spPr>
          <a:xfrm>
            <a:off x="4104406" y="1614895"/>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FA1EDFE7-299D-064F-8D1B-A88B29DB3122}"/>
              </a:ext>
            </a:extLst>
          </p:cNvPr>
          <p:cNvSpPr>
            <a:spLocks noChangeAspect="1"/>
          </p:cNvSpPr>
          <p:nvPr/>
        </p:nvSpPr>
        <p:spPr>
          <a:xfrm>
            <a:off x="4826532" y="1614895"/>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FAF57E3E-CEE6-9B4B-A004-A3DDEB43228F}"/>
              </a:ext>
            </a:extLst>
          </p:cNvPr>
          <p:cNvSpPr>
            <a:spLocks noChangeAspect="1"/>
          </p:cNvSpPr>
          <p:nvPr/>
        </p:nvSpPr>
        <p:spPr>
          <a:xfrm>
            <a:off x="4422510" y="2728161"/>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4DDCE62A-34C0-494F-BFEA-5BFA8E57B760}"/>
              </a:ext>
            </a:extLst>
          </p:cNvPr>
          <p:cNvSpPr>
            <a:spLocks noChangeAspect="1"/>
          </p:cNvSpPr>
          <p:nvPr/>
        </p:nvSpPr>
        <p:spPr>
          <a:xfrm>
            <a:off x="5509613" y="2397080"/>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D1780897-5AFE-3345-85FE-F2B723AE107D}"/>
              </a:ext>
            </a:extLst>
          </p:cNvPr>
          <p:cNvSpPr>
            <a:spLocks noChangeAspect="1"/>
          </p:cNvSpPr>
          <p:nvPr/>
        </p:nvSpPr>
        <p:spPr>
          <a:xfrm>
            <a:off x="4821185" y="3162204"/>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95D722D7-9CEB-A64C-BBDF-C1F2CBFF3FF0}"/>
              </a:ext>
            </a:extLst>
          </p:cNvPr>
          <p:cNvSpPr>
            <a:spLocks noChangeAspect="1"/>
          </p:cNvSpPr>
          <p:nvPr/>
        </p:nvSpPr>
        <p:spPr>
          <a:xfrm>
            <a:off x="5370333" y="3482690"/>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1050D2F4-62B0-2948-AE08-9F769CBDADD0}"/>
              </a:ext>
            </a:extLst>
          </p:cNvPr>
          <p:cNvSpPr>
            <a:spLocks noChangeAspect="1"/>
          </p:cNvSpPr>
          <p:nvPr/>
        </p:nvSpPr>
        <p:spPr>
          <a:xfrm>
            <a:off x="5195059" y="3932054"/>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Multiply 51">
            <a:extLst>
              <a:ext uri="{FF2B5EF4-FFF2-40B4-BE49-F238E27FC236}">
                <a16:creationId xmlns:a16="http://schemas.microsoft.com/office/drawing/2014/main" id="{148B8475-B586-8A43-84D1-880C8C14468B}"/>
              </a:ext>
            </a:extLst>
          </p:cNvPr>
          <p:cNvSpPr/>
          <p:nvPr/>
        </p:nvSpPr>
        <p:spPr>
          <a:xfrm>
            <a:off x="7336944" y="2472648"/>
            <a:ext cx="242105" cy="406399"/>
          </a:xfrm>
          <a:prstGeom prst="mathMultiply">
            <a:avLst/>
          </a:prstGeom>
          <a:solidFill>
            <a:srgbClr val="0099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3721D6E7-D1A9-C14D-B545-4C2531C393CA}"/>
              </a:ext>
            </a:extLst>
          </p:cNvPr>
          <p:cNvSpPr>
            <a:spLocks noChangeAspect="1"/>
          </p:cNvSpPr>
          <p:nvPr/>
        </p:nvSpPr>
        <p:spPr>
          <a:xfrm>
            <a:off x="6273354" y="3024581"/>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Multiply 53">
            <a:extLst>
              <a:ext uri="{FF2B5EF4-FFF2-40B4-BE49-F238E27FC236}">
                <a16:creationId xmlns:a16="http://schemas.microsoft.com/office/drawing/2014/main" id="{58E3D3E6-D4FC-8C4E-A8F3-583710B46A64}"/>
              </a:ext>
            </a:extLst>
          </p:cNvPr>
          <p:cNvSpPr/>
          <p:nvPr/>
        </p:nvSpPr>
        <p:spPr>
          <a:xfrm>
            <a:off x="5107607" y="2531519"/>
            <a:ext cx="242105" cy="406399"/>
          </a:xfrm>
          <a:prstGeom prst="mathMultiply">
            <a:avLst/>
          </a:prstGeom>
          <a:solidFill>
            <a:srgbClr val="0099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Multiply 54">
            <a:extLst>
              <a:ext uri="{FF2B5EF4-FFF2-40B4-BE49-F238E27FC236}">
                <a16:creationId xmlns:a16="http://schemas.microsoft.com/office/drawing/2014/main" id="{C20B3ECD-0EF4-F04E-9CFD-288CC4D270C0}"/>
              </a:ext>
            </a:extLst>
          </p:cNvPr>
          <p:cNvSpPr/>
          <p:nvPr/>
        </p:nvSpPr>
        <p:spPr>
          <a:xfrm>
            <a:off x="1969904" y="2739843"/>
            <a:ext cx="242105" cy="406399"/>
          </a:xfrm>
          <a:prstGeom prst="mathMultiply">
            <a:avLst/>
          </a:prstGeom>
          <a:solidFill>
            <a:srgbClr val="0000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Multiply 57">
            <a:extLst>
              <a:ext uri="{FF2B5EF4-FFF2-40B4-BE49-F238E27FC236}">
                <a16:creationId xmlns:a16="http://schemas.microsoft.com/office/drawing/2014/main" id="{33FD477A-A23A-FB4D-93CB-AA15754E9667}"/>
              </a:ext>
            </a:extLst>
          </p:cNvPr>
          <p:cNvSpPr/>
          <p:nvPr/>
        </p:nvSpPr>
        <p:spPr>
          <a:xfrm>
            <a:off x="7342882" y="2066249"/>
            <a:ext cx="242105" cy="406399"/>
          </a:xfrm>
          <a:prstGeom prst="mathMultiply">
            <a:avLst/>
          </a:prstGeom>
          <a:solidFill>
            <a:srgbClr val="0000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16DE61A6-25CB-864D-AECD-407814A0C127}"/>
              </a:ext>
            </a:extLst>
          </p:cNvPr>
          <p:cNvSpPr>
            <a:spLocks noChangeAspect="1"/>
          </p:cNvSpPr>
          <p:nvPr/>
        </p:nvSpPr>
        <p:spPr>
          <a:xfrm>
            <a:off x="7363442" y="1800920"/>
            <a:ext cx="183295" cy="182880"/>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Connector 59">
            <a:extLst>
              <a:ext uri="{FF2B5EF4-FFF2-40B4-BE49-F238E27FC236}">
                <a16:creationId xmlns:a16="http://schemas.microsoft.com/office/drawing/2014/main" id="{BFE7515D-8BC3-4742-ABEA-BC10B05F7864}"/>
              </a:ext>
            </a:extLst>
          </p:cNvPr>
          <p:cNvCxnSpPr>
            <a:cxnSpLocks/>
          </p:cNvCxnSpPr>
          <p:nvPr/>
        </p:nvCxnSpPr>
        <p:spPr>
          <a:xfrm>
            <a:off x="688879" y="4194541"/>
            <a:ext cx="6186495" cy="0"/>
          </a:xfrm>
          <a:prstGeom prst="line">
            <a:avLst/>
          </a:prstGeom>
          <a:ln w="508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3349F92-74A8-5E4C-AD43-A951551837F3}"/>
              </a:ext>
            </a:extLst>
          </p:cNvPr>
          <p:cNvCxnSpPr>
            <a:cxnSpLocks/>
          </p:cNvCxnSpPr>
          <p:nvPr/>
        </p:nvCxnSpPr>
        <p:spPr>
          <a:xfrm>
            <a:off x="3783090" y="4066525"/>
            <a:ext cx="0" cy="256032"/>
          </a:xfrm>
          <a:prstGeom prst="line">
            <a:avLst/>
          </a:prstGeom>
          <a:ln w="34925">
            <a:solidFill>
              <a:srgbClr val="D9D9D9"/>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3640CA73-313C-F74D-B728-18EA941056CE}"/>
              </a:ext>
            </a:extLst>
          </p:cNvPr>
          <p:cNvSpPr>
            <a:spLocks noChangeAspect="1"/>
          </p:cNvSpPr>
          <p:nvPr/>
        </p:nvSpPr>
        <p:spPr>
          <a:xfrm>
            <a:off x="3292681" y="1767840"/>
            <a:ext cx="183295" cy="182880"/>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Picture 62">
            <a:extLst>
              <a:ext uri="{FF2B5EF4-FFF2-40B4-BE49-F238E27FC236}">
                <a16:creationId xmlns:a16="http://schemas.microsoft.com/office/drawing/2014/main" id="{B017C053-795F-C14A-B8B1-47E090EED8C1}"/>
              </a:ext>
            </a:extLst>
          </p:cNvPr>
          <p:cNvPicPr>
            <a:picLocks noChangeAspect="1"/>
          </p:cNvPicPr>
          <p:nvPr/>
        </p:nvPicPr>
        <p:blipFill rotWithShape="1">
          <a:blip r:embed="rId3"/>
          <a:srcRect t="30624" r="76630" b="41243"/>
          <a:stretch/>
        </p:blipFill>
        <p:spPr>
          <a:xfrm>
            <a:off x="7689038" y="2160742"/>
            <a:ext cx="396531" cy="718305"/>
          </a:xfrm>
          <a:prstGeom prst="rect">
            <a:avLst/>
          </a:prstGeom>
        </p:spPr>
      </p:pic>
      <p:pic>
        <p:nvPicPr>
          <p:cNvPr id="64" name="Picture 63">
            <a:extLst>
              <a:ext uri="{FF2B5EF4-FFF2-40B4-BE49-F238E27FC236}">
                <a16:creationId xmlns:a16="http://schemas.microsoft.com/office/drawing/2014/main" id="{D37E79E5-441D-8940-AE4A-5275ED9700CF}"/>
              </a:ext>
            </a:extLst>
          </p:cNvPr>
          <p:cNvPicPr>
            <a:picLocks noChangeAspect="1"/>
          </p:cNvPicPr>
          <p:nvPr/>
        </p:nvPicPr>
        <p:blipFill rotWithShape="1">
          <a:blip r:embed="rId3"/>
          <a:srcRect r="76301" b="73077"/>
          <a:stretch/>
        </p:blipFill>
        <p:spPr>
          <a:xfrm>
            <a:off x="7683463" y="1356125"/>
            <a:ext cx="402106" cy="687399"/>
          </a:xfrm>
          <a:prstGeom prst="rect">
            <a:avLst/>
          </a:prstGeom>
        </p:spPr>
      </p:pic>
    </p:spTree>
    <p:extLst>
      <p:ext uri="{BB962C8B-B14F-4D97-AF65-F5344CB8AC3E}">
        <p14:creationId xmlns:p14="http://schemas.microsoft.com/office/powerpoint/2010/main" val="265143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par>
                          <p:cTn id="9" fill="hold">
                            <p:stCondLst>
                              <p:cond delay="0"/>
                            </p:stCondLst>
                            <p:childTnLst>
                              <p:par>
                                <p:cTn id="10" presetID="1" presetClass="emph" presetSubtype="2" fill="hold" nodeType="afterEffect">
                                  <p:stCondLst>
                                    <p:cond delay="0"/>
                                  </p:stCondLst>
                                  <p:childTnLst>
                                    <p:animClr clrSpc="rgb" dir="cw">
                                      <p:cBhvr>
                                        <p:cTn id="11" dur="500" fill="hold"/>
                                        <p:tgtEl>
                                          <p:spTgt spid="62"/>
                                        </p:tgtEl>
                                        <p:attrNameLst>
                                          <p:attrName>fillcolor</p:attrName>
                                        </p:attrNameLst>
                                      </p:cBhvr>
                                      <p:to>
                                        <a:srgbClr val="3499FF"/>
                                      </p:to>
                                    </p:animClr>
                                    <p:set>
                                      <p:cBhvr>
                                        <p:cTn id="12" dur="500" fill="hold"/>
                                        <p:tgtEl>
                                          <p:spTgt spid="62"/>
                                        </p:tgtEl>
                                        <p:attrNameLst>
                                          <p:attrName>fill.type</p:attrName>
                                        </p:attrNameLst>
                                      </p:cBhvr>
                                      <p:to>
                                        <p:strVal val="solid"/>
                                      </p:to>
                                    </p:set>
                                    <p:set>
                                      <p:cBhvr>
                                        <p:cTn id="13" dur="500" fill="hold"/>
                                        <p:tgtEl>
                                          <p:spTgt spid="6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51" name="Google Shape;101;p18">
            <a:extLst>
              <a:ext uri="{FF2B5EF4-FFF2-40B4-BE49-F238E27FC236}">
                <a16:creationId xmlns:a16="http://schemas.microsoft.com/office/drawing/2014/main" id="{49B321A5-D23D-1448-8219-C1472EA4AFED}"/>
              </a:ext>
            </a:extLst>
          </p:cNvPr>
          <p:cNvSpPr txBox="1">
            <a:spLocks noGrp="1"/>
          </p:cNvSpPr>
          <p:nvPr>
            <p:ph type="title"/>
          </p:nvPr>
        </p:nvSpPr>
        <p:spPr>
          <a:xfrm>
            <a:off x="311700" y="4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Deep Transformation–Invariant clustering</a:t>
            </a:r>
            <a:endParaRPr dirty="0"/>
          </a:p>
        </p:txBody>
      </p:sp>
      <p:grpSp>
        <p:nvGrpSpPr>
          <p:cNvPr id="50" name="Group 49">
            <a:extLst>
              <a:ext uri="{FF2B5EF4-FFF2-40B4-BE49-F238E27FC236}">
                <a16:creationId xmlns:a16="http://schemas.microsoft.com/office/drawing/2014/main" id="{B10F77E6-CB03-2349-9F97-457790B12101}"/>
              </a:ext>
            </a:extLst>
          </p:cNvPr>
          <p:cNvGrpSpPr/>
          <p:nvPr/>
        </p:nvGrpSpPr>
        <p:grpSpPr>
          <a:xfrm>
            <a:off x="2376159" y="4555778"/>
            <a:ext cx="4696531" cy="444467"/>
            <a:chOff x="1808772" y="4454119"/>
            <a:chExt cx="4696531" cy="444467"/>
          </a:xfrm>
        </p:grpSpPr>
        <p:sp>
          <p:nvSpPr>
            <p:cNvPr id="53" name="TextBox 52">
              <a:extLst>
                <a:ext uri="{FF2B5EF4-FFF2-40B4-BE49-F238E27FC236}">
                  <a16:creationId xmlns:a16="http://schemas.microsoft.com/office/drawing/2014/main" id="{724DDC5E-3C71-254E-9D89-F3A1B9AFE53B}"/>
                </a:ext>
              </a:extLst>
            </p:cNvPr>
            <p:cNvSpPr txBox="1"/>
            <p:nvPr/>
          </p:nvSpPr>
          <p:spPr>
            <a:xfrm>
              <a:off x="1808772" y="4454119"/>
              <a:ext cx="4696531" cy="400110"/>
            </a:xfrm>
            <a:prstGeom prst="rect">
              <a:avLst/>
            </a:prstGeom>
            <a:noFill/>
          </p:spPr>
          <p:txBody>
            <a:bodyPr wrap="square" rtlCol="0">
              <a:spAutoFit/>
            </a:bodyPr>
            <a:lstStyle/>
            <a:p>
              <a:r>
                <a:rPr lang="en-US" sz="2000" b="1" dirty="0">
                  <a:solidFill>
                    <a:schemeClr val="accent1"/>
                  </a:solidFill>
                </a:rPr>
                <a:t>Assumption</a:t>
              </a:r>
              <a:r>
                <a:rPr lang="en-US" sz="2000" dirty="0">
                  <a:solidFill>
                    <a:srgbClr val="EFEFEF"/>
                  </a:solidFill>
                </a:rPr>
                <a:t>: access to	             rotation</a:t>
              </a:r>
            </a:p>
          </p:txBody>
        </p:sp>
        <p:pic>
          <p:nvPicPr>
            <p:cNvPr id="55" name="Picture 54">
              <a:extLst>
                <a:ext uri="{FF2B5EF4-FFF2-40B4-BE49-F238E27FC236}">
                  <a16:creationId xmlns:a16="http://schemas.microsoft.com/office/drawing/2014/main" id="{A22B9671-4BAD-EC48-8931-0925226427AB}"/>
                </a:ext>
              </a:extLst>
            </p:cNvPr>
            <p:cNvPicPr>
              <a:picLocks noChangeAspect="1"/>
            </p:cNvPicPr>
            <p:nvPr/>
          </p:nvPicPr>
          <p:blipFill rotWithShape="1">
            <a:blip r:embed="rId3"/>
            <a:srcRect t="29626" b="29020"/>
            <a:stretch/>
          </p:blipFill>
          <p:spPr>
            <a:xfrm>
              <a:off x="4649489" y="4466546"/>
              <a:ext cx="853616" cy="432040"/>
            </a:xfrm>
            <a:prstGeom prst="rect">
              <a:avLst/>
            </a:prstGeom>
          </p:spPr>
        </p:pic>
      </p:grpSp>
      <p:sp>
        <p:nvSpPr>
          <p:cNvPr id="18" name="Slide Number Placeholder 17">
            <a:extLst>
              <a:ext uri="{FF2B5EF4-FFF2-40B4-BE49-F238E27FC236}">
                <a16:creationId xmlns:a16="http://schemas.microsoft.com/office/drawing/2014/main" id="{CE43BD96-90F2-B344-9DF3-4353C7AFB5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19" name="TextBox 18">
            <a:extLst>
              <a:ext uri="{FF2B5EF4-FFF2-40B4-BE49-F238E27FC236}">
                <a16:creationId xmlns:a16="http://schemas.microsoft.com/office/drawing/2014/main" id="{35A7CDB2-8736-404B-AFA9-3312AB2CDFE4}"/>
              </a:ext>
            </a:extLst>
          </p:cNvPr>
          <p:cNvSpPr txBox="1"/>
          <p:nvPr/>
        </p:nvSpPr>
        <p:spPr>
          <a:xfrm>
            <a:off x="11028459" y="-413468"/>
            <a:ext cx="184731" cy="307777"/>
          </a:xfrm>
          <a:prstGeom prst="rect">
            <a:avLst/>
          </a:prstGeom>
          <a:noFill/>
        </p:spPr>
        <p:txBody>
          <a:bodyPr wrap="none" rtlCol="0">
            <a:spAutoFit/>
          </a:bodyPr>
          <a:lstStyle/>
          <a:p>
            <a:endParaRPr lang="en-US" dirty="0"/>
          </a:p>
        </p:txBody>
      </p:sp>
      <p:sp>
        <p:nvSpPr>
          <p:cNvPr id="61" name="Freeform 60">
            <a:extLst>
              <a:ext uri="{FF2B5EF4-FFF2-40B4-BE49-F238E27FC236}">
                <a16:creationId xmlns:a16="http://schemas.microsoft.com/office/drawing/2014/main" id="{658798C4-624E-BE47-BEAE-2E1CDDF0210B}"/>
              </a:ext>
            </a:extLst>
          </p:cNvPr>
          <p:cNvSpPr>
            <a:spLocks noChangeAspect="1"/>
          </p:cNvSpPr>
          <p:nvPr/>
        </p:nvSpPr>
        <p:spPr>
          <a:xfrm>
            <a:off x="1166606" y="1561304"/>
            <a:ext cx="5257267" cy="2623618"/>
          </a:xfrm>
          <a:custGeom>
            <a:avLst/>
            <a:gdLst>
              <a:gd name="connsiteX0" fmla="*/ 2628633 w 5257267"/>
              <a:gd name="connsiteY0" fmla="*/ 0 h 2623618"/>
              <a:gd name="connsiteX1" fmla="*/ 5243961 w 5257267"/>
              <a:gd name="connsiteY1" fmla="*/ 2360111 h 2623618"/>
              <a:gd name="connsiteX2" fmla="*/ 5257267 w 5257267"/>
              <a:gd name="connsiteY2" fmla="*/ 2623618 h 2623618"/>
              <a:gd name="connsiteX3" fmla="*/ 0 w 5257267"/>
              <a:gd name="connsiteY3" fmla="*/ 2623618 h 2623618"/>
              <a:gd name="connsiteX4" fmla="*/ 13306 w 5257267"/>
              <a:gd name="connsiteY4" fmla="*/ 2360111 h 2623618"/>
              <a:gd name="connsiteX5" fmla="*/ 2628633 w 5257267"/>
              <a:gd name="connsiteY5" fmla="*/ 0 h 26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267" h="2623618">
                <a:moveTo>
                  <a:pt x="2628633" y="0"/>
                </a:moveTo>
                <a:cubicBezTo>
                  <a:pt x="3989790" y="0"/>
                  <a:pt x="5109335" y="1034472"/>
                  <a:pt x="5243961" y="2360111"/>
                </a:cubicBezTo>
                <a:lnTo>
                  <a:pt x="5257267" y="2623618"/>
                </a:lnTo>
                <a:lnTo>
                  <a:pt x="0" y="2623618"/>
                </a:lnTo>
                <a:lnTo>
                  <a:pt x="13306" y="2360111"/>
                </a:lnTo>
                <a:cubicBezTo>
                  <a:pt x="147932" y="1034472"/>
                  <a:pt x="1267476" y="0"/>
                  <a:pt x="2628633" y="0"/>
                </a:cubicBezTo>
                <a:close/>
              </a:path>
            </a:pathLst>
          </a:custGeom>
          <a:solidFill>
            <a:schemeClr val="accent1">
              <a:alpha val="0"/>
            </a:scheme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2BB3C82B-3A9C-8F49-B906-7688C73436E3}"/>
              </a:ext>
            </a:extLst>
          </p:cNvPr>
          <p:cNvCxnSpPr>
            <a:cxnSpLocks/>
          </p:cNvCxnSpPr>
          <p:nvPr/>
        </p:nvCxnSpPr>
        <p:spPr>
          <a:xfrm flipH="1" flipV="1">
            <a:off x="3346911" y="1614897"/>
            <a:ext cx="174210" cy="107323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Freeform 65">
            <a:extLst>
              <a:ext uri="{FF2B5EF4-FFF2-40B4-BE49-F238E27FC236}">
                <a16:creationId xmlns:a16="http://schemas.microsoft.com/office/drawing/2014/main" id="{A867A59C-1DEA-3441-9CA1-16BA883EF1AA}"/>
              </a:ext>
            </a:extLst>
          </p:cNvPr>
          <p:cNvSpPr/>
          <p:nvPr/>
        </p:nvSpPr>
        <p:spPr>
          <a:xfrm>
            <a:off x="3417835" y="1322884"/>
            <a:ext cx="3118648" cy="2611055"/>
          </a:xfrm>
          <a:custGeom>
            <a:avLst/>
            <a:gdLst>
              <a:gd name="connsiteX0" fmla="*/ 2977912 w 3116314"/>
              <a:gd name="connsiteY0" fmla="*/ 2592052 h 2592052"/>
              <a:gd name="connsiteX1" fmla="*/ 3114828 w 3116314"/>
              <a:gd name="connsiteY1" fmla="*/ 1560296 h 2592052"/>
              <a:gd name="connsiteX2" fmla="*/ 2899675 w 3116314"/>
              <a:gd name="connsiteY2" fmla="*/ 572549 h 2592052"/>
              <a:gd name="connsiteX3" fmla="*/ 2180868 w 3116314"/>
              <a:gd name="connsiteY3" fmla="*/ 54226 h 2592052"/>
              <a:gd name="connsiteX4" fmla="*/ 1031756 w 3116314"/>
              <a:gd name="connsiteY4" fmla="*/ 39556 h 2592052"/>
              <a:gd name="connsiteX5" fmla="*/ 0 w 3116314"/>
              <a:gd name="connsiteY5" fmla="*/ 264489 h 25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6314" h="2592052">
                <a:moveTo>
                  <a:pt x="2977912" y="2592052"/>
                </a:moveTo>
                <a:cubicBezTo>
                  <a:pt x="3052890" y="2244466"/>
                  <a:pt x="3127868" y="1896880"/>
                  <a:pt x="3114828" y="1560296"/>
                </a:cubicBezTo>
                <a:cubicBezTo>
                  <a:pt x="3101789" y="1223712"/>
                  <a:pt x="3055335" y="823561"/>
                  <a:pt x="2899675" y="572549"/>
                </a:cubicBezTo>
                <a:cubicBezTo>
                  <a:pt x="2744015" y="321537"/>
                  <a:pt x="2492188" y="143058"/>
                  <a:pt x="2180868" y="54226"/>
                </a:cubicBezTo>
                <a:cubicBezTo>
                  <a:pt x="1869548" y="-34606"/>
                  <a:pt x="1395234" y="4512"/>
                  <a:pt x="1031756" y="39556"/>
                </a:cubicBezTo>
                <a:cubicBezTo>
                  <a:pt x="668278" y="74600"/>
                  <a:pt x="334139" y="169544"/>
                  <a:pt x="0" y="264489"/>
                </a:cubicBezTo>
              </a:path>
            </a:pathLst>
          </a:custGeom>
          <a:noFill/>
          <a:ln w="28575">
            <a:solidFill>
              <a:srgbClr val="CC66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a:extLst>
              <a:ext uri="{FF2B5EF4-FFF2-40B4-BE49-F238E27FC236}">
                <a16:creationId xmlns:a16="http://schemas.microsoft.com/office/drawing/2014/main" id="{D567B342-C24A-0042-81C6-2969EE281643}"/>
              </a:ext>
            </a:extLst>
          </p:cNvPr>
          <p:cNvSpPr>
            <a:spLocks noChangeAspect="1"/>
          </p:cNvSpPr>
          <p:nvPr/>
        </p:nvSpPr>
        <p:spPr>
          <a:xfrm>
            <a:off x="2285764" y="2655370"/>
            <a:ext cx="3106017" cy="1536192"/>
          </a:xfrm>
          <a:custGeom>
            <a:avLst/>
            <a:gdLst>
              <a:gd name="connsiteX0" fmla="*/ 2628633 w 5257267"/>
              <a:gd name="connsiteY0" fmla="*/ 0 h 2623618"/>
              <a:gd name="connsiteX1" fmla="*/ 5243961 w 5257267"/>
              <a:gd name="connsiteY1" fmla="*/ 2360111 h 2623618"/>
              <a:gd name="connsiteX2" fmla="*/ 5257267 w 5257267"/>
              <a:gd name="connsiteY2" fmla="*/ 2623618 h 2623618"/>
              <a:gd name="connsiteX3" fmla="*/ 0 w 5257267"/>
              <a:gd name="connsiteY3" fmla="*/ 2623618 h 2623618"/>
              <a:gd name="connsiteX4" fmla="*/ 13306 w 5257267"/>
              <a:gd name="connsiteY4" fmla="*/ 2360111 h 2623618"/>
              <a:gd name="connsiteX5" fmla="*/ 2628633 w 5257267"/>
              <a:gd name="connsiteY5" fmla="*/ 0 h 26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7267" h="2623618">
                <a:moveTo>
                  <a:pt x="2628633" y="0"/>
                </a:moveTo>
                <a:cubicBezTo>
                  <a:pt x="3989790" y="0"/>
                  <a:pt x="5109335" y="1034472"/>
                  <a:pt x="5243961" y="2360111"/>
                </a:cubicBezTo>
                <a:lnTo>
                  <a:pt x="5257267" y="2623618"/>
                </a:lnTo>
                <a:lnTo>
                  <a:pt x="0" y="2623618"/>
                </a:lnTo>
                <a:lnTo>
                  <a:pt x="13306" y="2360111"/>
                </a:lnTo>
                <a:cubicBezTo>
                  <a:pt x="147932" y="1034472"/>
                  <a:pt x="1267476" y="0"/>
                  <a:pt x="2628633" y="0"/>
                </a:cubicBezTo>
                <a:close/>
              </a:path>
            </a:pathLst>
          </a:custGeom>
          <a:solidFill>
            <a:schemeClr val="accent1">
              <a:alpha val="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FDA8CC9-CA03-8A40-B55B-1C358BFBEA15}"/>
              </a:ext>
            </a:extLst>
          </p:cNvPr>
          <p:cNvSpPr>
            <a:spLocks noChangeAspect="1"/>
          </p:cNvSpPr>
          <p:nvPr/>
        </p:nvSpPr>
        <p:spPr>
          <a:xfrm>
            <a:off x="2077510" y="1977862"/>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284FC44A-F84D-B045-818D-439FEC47CD10}"/>
              </a:ext>
            </a:extLst>
          </p:cNvPr>
          <p:cNvSpPr>
            <a:spLocks noChangeAspect="1"/>
          </p:cNvSpPr>
          <p:nvPr/>
        </p:nvSpPr>
        <p:spPr>
          <a:xfrm>
            <a:off x="2689304" y="1519101"/>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F691355-1792-1A4D-8C1E-2677BFAD27D7}"/>
              </a:ext>
            </a:extLst>
          </p:cNvPr>
          <p:cNvSpPr>
            <a:spLocks noChangeAspect="1"/>
          </p:cNvSpPr>
          <p:nvPr/>
        </p:nvSpPr>
        <p:spPr>
          <a:xfrm>
            <a:off x="1711842" y="2713031"/>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1D987AAB-71F2-7E44-A7AA-80641DB3C35A}"/>
              </a:ext>
            </a:extLst>
          </p:cNvPr>
          <p:cNvSpPr>
            <a:spLocks noChangeAspect="1"/>
          </p:cNvSpPr>
          <p:nvPr/>
        </p:nvSpPr>
        <p:spPr>
          <a:xfrm>
            <a:off x="3055064" y="2659983"/>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CC5D4793-0220-2F4D-B22D-E371ED0EC302}"/>
              </a:ext>
            </a:extLst>
          </p:cNvPr>
          <p:cNvSpPr>
            <a:spLocks noChangeAspect="1"/>
          </p:cNvSpPr>
          <p:nvPr/>
        </p:nvSpPr>
        <p:spPr>
          <a:xfrm>
            <a:off x="2568526" y="3202317"/>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EE9C34C5-2CBC-F348-8CDE-8282E192CD19}"/>
              </a:ext>
            </a:extLst>
          </p:cNvPr>
          <p:cNvSpPr>
            <a:spLocks noChangeAspect="1"/>
          </p:cNvSpPr>
          <p:nvPr/>
        </p:nvSpPr>
        <p:spPr>
          <a:xfrm>
            <a:off x="2077510" y="3866388"/>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6DA0A577-20A4-1549-A361-AF330DC18F27}"/>
              </a:ext>
            </a:extLst>
          </p:cNvPr>
          <p:cNvSpPr>
            <a:spLocks noChangeAspect="1"/>
          </p:cNvSpPr>
          <p:nvPr/>
        </p:nvSpPr>
        <p:spPr>
          <a:xfrm>
            <a:off x="977747" y="3689304"/>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A4FE101-0507-CE4F-841C-9B538BB7321A}"/>
              </a:ext>
            </a:extLst>
          </p:cNvPr>
          <p:cNvSpPr>
            <a:spLocks noChangeAspect="1"/>
          </p:cNvSpPr>
          <p:nvPr/>
        </p:nvSpPr>
        <p:spPr>
          <a:xfrm>
            <a:off x="4104406" y="1614895"/>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6FF02F60-2848-0B4A-8D69-7286D6D28621}"/>
              </a:ext>
            </a:extLst>
          </p:cNvPr>
          <p:cNvSpPr>
            <a:spLocks noChangeAspect="1"/>
          </p:cNvSpPr>
          <p:nvPr/>
        </p:nvSpPr>
        <p:spPr>
          <a:xfrm>
            <a:off x="4826532" y="1614895"/>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098C14C4-9C6C-7A48-9262-28FC84557059}"/>
              </a:ext>
            </a:extLst>
          </p:cNvPr>
          <p:cNvSpPr>
            <a:spLocks noChangeAspect="1"/>
          </p:cNvSpPr>
          <p:nvPr/>
        </p:nvSpPr>
        <p:spPr>
          <a:xfrm>
            <a:off x="4422510" y="2728161"/>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BCFE39AD-A683-EE48-B4E2-BB8CDD9B6943}"/>
              </a:ext>
            </a:extLst>
          </p:cNvPr>
          <p:cNvSpPr>
            <a:spLocks noChangeAspect="1"/>
          </p:cNvSpPr>
          <p:nvPr/>
        </p:nvSpPr>
        <p:spPr>
          <a:xfrm>
            <a:off x="5509613" y="2397080"/>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D558B456-40AC-3549-AC9B-20CDC6B6A586}"/>
              </a:ext>
            </a:extLst>
          </p:cNvPr>
          <p:cNvSpPr>
            <a:spLocks noChangeAspect="1"/>
          </p:cNvSpPr>
          <p:nvPr/>
        </p:nvSpPr>
        <p:spPr>
          <a:xfrm>
            <a:off x="4821185" y="3162204"/>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74CA916E-A7CE-6B42-85F1-F976884EDE3E}"/>
              </a:ext>
            </a:extLst>
          </p:cNvPr>
          <p:cNvSpPr>
            <a:spLocks noChangeAspect="1"/>
          </p:cNvSpPr>
          <p:nvPr/>
        </p:nvSpPr>
        <p:spPr>
          <a:xfrm>
            <a:off x="5370333" y="3482690"/>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5C5B22A9-8A0E-2442-BDF1-EA84EF769B8B}"/>
              </a:ext>
            </a:extLst>
          </p:cNvPr>
          <p:cNvSpPr>
            <a:spLocks noChangeAspect="1"/>
          </p:cNvSpPr>
          <p:nvPr/>
        </p:nvSpPr>
        <p:spPr>
          <a:xfrm>
            <a:off x="5195059" y="3932054"/>
            <a:ext cx="183295" cy="182880"/>
          </a:xfrm>
          <a:prstGeom prst="ellipse">
            <a:avLst/>
          </a:prstGeom>
          <a:solidFill>
            <a:srgbClr val="3399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Multiply 81">
            <a:extLst>
              <a:ext uri="{FF2B5EF4-FFF2-40B4-BE49-F238E27FC236}">
                <a16:creationId xmlns:a16="http://schemas.microsoft.com/office/drawing/2014/main" id="{875A5C90-9995-654A-B66D-D5A9CE8D4E59}"/>
              </a:ext>
            </a:extLst>
          </p:cNvPr>
          <p:cNvSpPr/>
          <p:nvPr/>
        </p:nvSpPr>
        <p:spPr>
          <a:xfrm>
            <a:off x="7336944" y="2472648"/>
            <a:ext cx="242105" cy="406399"/>
          </a:xfrm>
          <a:prstGeom prst="mathMultiply">
            <a:avLst/>
          </a:prstGeom>
          <a:solidFill>
            <a:srgbClr val="0099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256B6059-F3C6-604C-9E99-D49BFFAEFB3C}"/>
              </a:ext>
            </a:extLst>
          </p:cNvPr>
          <p:cNvSpPr>
            <a:spLocks noChangeAspect="1"/>
          </p:cNvSpPr>
          <p:nvPr/>
        </p:nvSpPr>
        <p:spPr>
          <a:xfrm>
            <a:off x="6273354" y="3024581"/>
            <a:ext cx="183295" cy="182880"/>
          </a:xfrm>
          <a:prstGeom prst="ellipse">
            <a:avLst/>
          </a:prstGeom>
          <a:solidFill>
            <a:srgbClr val="99FF3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Multiply 83">
            <a:extLst>
              <a:ext uri="{FF2B5EF4-FFF2-40B4-BE49-F238E27FC236}">
                <a16:creationId xmlns:a16="http://schemas.microsoft.com/office/drawing/2014/main" id="{98B887BB-19EE-FA42-B0FB-260088D85BA9}"/>
              </a:ext>
            </a:extLst>
          </p:cNvPr>
          <p:cNvSpPr/>
          <p:nvPr/>
        </p:nvSpPr>
        <p:spPr>
          <a:xfrm>
            <a:off x="6281663" y="3731131"/>
            <a:ext cx="242105" cy="406399"/>
          </a:xfrm>
          <a:prstGeom prst="mathMultiply">
            <a:avLst/>
          </a:prstGeom>
          <a:solidFill>
            <a:srgbClr val="0099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Multiply 84">
            <a:extLst>
              <a:ext uri="{FF2B5EF4-FFF2-40B4-BE49-F238E27FC236}">
                <a16:creationId xmlns:a16="http://schemas.microsoft.com/office/drawing/2014/main" id="{669B5CF4-8C55-0242-AE0E-37BABC6B8465}"/>
              </a:ext>
            </a:extLst>
          </p:cNvPr>
          <p:cNvSpPr/>
          <p:nvPr/>
        </p:nvSpPr>
        <p:spPr>
          <a:xfrm>
            <a:off x="7342882" y="2066249"/>
            <a:ext cx="242105" cy="406399"/>
          </a:xfrm>
          <a:prstGeom prst="mathMultiply">
            <a:avLst/>
          </a:prstGeom>
          <a:solidFill>
            <a:srgbClr val="0000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26819BC3-A90E-6346-9BFC-04CE254EE45F}"/>
              </a:ext>
            </a:extLst>
          </p:cNvPr>
          <p:cNvSpPr>
            <a:spLocks noChangeAspect="1"/>
          </p:cNvSpPr>
          <p:nvPr/>
        </p:nvSpPr>
        <p:spPr>
          <a:xfrm>
            <a:off x="7363442" y="1800920"/>
            <a:ext cx="183295" cy="182880"/>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7" name="Straight Connector 86">
            <a:extLst>
              <a:ext uri="{FF2B5EF4-FFF2-40B4-BE49-F238E27FC236}">
                <a16:creationId xmlns:a16="http://schemas.microsoft.com/office/drawing/2014/main" id="{3BC7563A-DE50-7A4C-9467-BEFBEEA5D771}"/>
              </a:ext>
            </a:extLst>
          </p:cNvPr>
          <p:cNvCxnSpPr>
            <a:cxnSpLocks/>
          </p:cNvCxnSpPr>
          <p:nvPr/>
        </p:nvCxnSpPr>
        <p:spPr>
          <a:xfrm>
            <a:off x="688879" y="4194541"/>
            <a:ext cx="6186495" cy="0"/>
          </a:xfrm>
          <a:prstGeom prst="line">
            <a:avLst/>
          </a:prstGeom>
          <a:ln w="508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5D4C432-252F-9A4B-847F-260877A4815F}"/>
              </a:ext>
            </a:extLst>
          </p:cNvPr>
          <p:cNvCxnSpPr>
            <a:cxnSpLocks/>
          </p:cNvCxnSpPr>
          <p:nvPr/>
        </p:nvCxnSpPr>
        <p:spPr>
          <a:xfrm>
            <a:off x="3783090" y="4066525"/>
            <a:ext cx="0" cy="256032"/>
          </a:xfrm>
          <a:prstGeom prst="line">
            <a:avLst/>
          </a:prstGeom>
          <a:ln w="34925">
            <a:solidFill>
              <a:srgbClr val="D9D9D9"/>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7C7A37B5-70CF-0B4E-B294-FB3B94B08E10}"/>
              </a:ext>
            </a:extLst>
          </p:cNvPr>
          <p:cNvSpPr>
            <a:spLocks noChangeAspect="1"/>
          </p:cNvSpPr>
          <p:nvPr/>
        </p:nvSpPr>
        <p:spPr>
          <a:xfrm>
            <a:off x="3292681" y="1767840"/>
            <a:ext cx="183295" cy="182880"/>
          </a:xfrm>
          <a:prstGeom prst="ellipse">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Multiply 89">
            <a:extLst>
              <a:ext uri="{FF2B5EF4-FFF2-40B4-BE49-F238E27FC236}">
                <a16:creationId xmlns:a16="http://schemas.microsoft.com/office/drawing/2014/main" id="{AD10DB30-A112-B046-B780-670601B7D9CC}"/>
              </a:ext>
            </a:extLst>
          </p:cNvPr>
          <p:cNvSpPr/>
          <p:nvPr/>
        </p:nvSpPr>
        <p:spPr>
          <a:xfrm>
            <a:off x="6280734" y="3732028"/>
            <a:ext cx="242105" cy="406399"/>
          </a:xfrm>
          <a:prstGeom prst="mathMultiply">
            <a:avLst/>
          </a:prstGeom>
          <a:solidFill>
            <a:schemeClr val="tx1"/>
          </a:solidFill>
          <a:ln w="127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Freeform 90">
            <a:extLst>
              <a:ext uri="{FF2B5EF4-FFF2-40B4-BE49-F238E27FC236}">
                <a16:creationId xmlns:a16="http://schemas.microsoft.com/office/drawing/2014/main" id="{CDD6C32C-2918-AC40-97D7-CAF9B7D620CC}"/>
              </a:ext>
            </a:extLst>
          </p:cNvPr>
          <p:cNvSpPr/>
          <p:nvPr/>
        </p:nvSpPr>
        <p:spPr>
          <a:xfrm>
            <a:off x="3521121" y="2721259"/>
            <a:ext cx="779219" cy="586956"/>
          </a:xfrm>
          <a:custGeom>
            <a:avLst/>
            <a:gdLst>
              <a:gd name="connsiteX0" fmla="*/ 792995 w 792995"/>
              <a:gd name="connsiteY0" fmla="*/ 0 h 586956"/>
              <a:gd name="connsiteX1" fmla="*/ 758766 w 792995"/>
              <a:gd name="connsiteY1" fmla="*/ 278721 h 586956"/>
              <a:gd name="connsiteX2" fmla="*/ 597401 w 792995"/>
              <a:gd name="connsiteY2" fmla="*/ 528103 h 586956"/>
              <a:gd name="connsiteX3" fmla="*/ 357799 w 792995"/>
              <a:gd name="connsiteY3" fmla="*/ 586781 h 586956"/>
              <a:gd name="connsiteX4" fmla="*/ 137756 w 792995"/>
              <a:gd name="connsiteY4" fmla="*/ 518323 h 586956"/>
              <a:gd name="connsiteX5" fmla="*/ 20400 w 792995"/>
              <a:gd name="connsiteY5" fmla="*/ 312950 h 586956"/>
              <a:gd name="connsiteX6" fmla="*/ 841 w 792995"/>
              <a:gd name="connsiteY6" fmla="*/ 112467 h 58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995" h="586956">
                <a:moveTo>
                  <a:pt x="792995" y="0"/>
                </a:moveTo>
                <a:cubicBezTo>
                  <a:pt x="792180" y="95352"/>
                  <a:pt x="791365" y="190704"/>
                  <a:pt x="758766" y="278721"/>
                </a:cubicBezTo>
                <a:cubicBezTo>
                  <a:pt x="726167" y="366738"/>
                  <a:pt x="664229" y="476760"/>
                  <a:pt x="597401" y="528103"/>
                </a:cubicBezTo>
                <a:cubicBezTo>
                  <a:pt x="530573" y="579446"/>
                  <a:pt x="434406" y="588411"/>
                  <a:pt x="357799" y="586781"/>
                </a:cubicBezTo>
                <a:cubicBezTo>
                  <a:pt x="281192" y="585151"/>
                  <a:pt x="193989" y="563961"/>
                  <a:pt x="137756" y="518323"/>
                </a:cubicBezTo>
                <a:cubicBezTo>
                  <a:pt x="81523" y="472685"/>
                  <a:pt x="43219" y="380593"/>
                  <a:pt x="20400" y="312950"/>
                </a:cubicBezTo>
                <a:cubicBezTo>
                  <a:pt x="-2419" y="245307"/>
                  <a:pt x="-789" y="178887"/>
                  <a:pt x="841" y="112467"/>
                </a:cubicBezTo>
              </a:path>
            </a:pathLst>
          </a:custGeom>
          <a:noFill/>
          <a:ln w="28575">
            <a:solidFill>
              <a:srgbClr val="CC66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ultiply 91">
            <a:extLst>
              <a:ext uri="{FF2B5EF4-FFF2-40B4-BE49-F238E27FC236}">
                <a16:creationId xmlns:a16="http://schemas.microsoft.com/office/drawing/2014/main" id="{370737AB-0A2C-FC4E-9770-18D7DF286736}"/>
              </a:ext>
            </a:extLst>
          </p:cNvPr>
          <p:cNvSpPr/>
          <p:nvPr/>
        </p:nvSpPr>
        <p:spPr>
          <a:xfrm>
            <a:off x="4180453" y="2517488"/>
            <a:ext cx="242105" cy="406399"/>
          </a:xfrm>
          <a:prstGeom prst="mathMultiply">
            <a:avLst/>
          </a:prstGeom>
          <a:solidFill>
            <a:srgbClr val="0000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Multiply 92">
            <a:extLst>
              <a:ext uri="{FF2B5EF4-FFF2-40B4-BE49-F238E27FC236}">
                <a16:creationId xmlns:a16="http://schemas.microsoft.com/office/drawing/2014/main" id="{64640079-BAB4-8E4C-9B56-6C33AB18FA63}"/>
              </a:ext>
            </a:extLst>
          </p:cNvPr>
          <p:cNvSpPr/>
          <p:nvPr/>
        </p:nvSpPr>
        <p:spPr>
          <a:xfrm>
            <a:off x="7341656" y="2912821"/>
            <a:ext cx="242105" cy="406399"/>
          </a:xfrm>
          <a:prstGeom prst="mathMultiply">
            <a:avLst/>
          </a:prstGeom>
          <a:solidFill>
            <a:schemeClr val="tx1"/>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Multiply 93">
            <a:extLst>
              <a:ext uri="{FF2B5EF4-FFF2-40B4-BE49-F238E27FC236}">
                <a16:creationId xmlns:a16="http://schemas.microsoft.com/office/drawing/2014/main" id="{1C2CCB29-36D2-CE41-B352-B149BEBFFA21}"/>
              </a:ext>
            </a:extLst>
          </p:cNvPr>
          <p:cNvSpPr/>
          <p:nvPr/>
        </p:nvSpPr>
        <p:spPr>
          <a:xfrm>
            <a:off x="7341656" y="3423466"/>
            <a:ext cx="242105" cy="406399"/>
          </a:xfrm>
          <a:prstGeom prst="mathMultiply">
            <a:avLst/>
          </a:prstGeom>
          <a:solidFill>
            <a:schemeClr val="tx1"/>
          </a:solidFill>
          <a:ln w="127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5" name="Picture 94">
            <a:extLst>
              <a:ext uri="{FF2B5EF4-FFF2-40B4-BE49-F238E27FC236}">
                <a16:creationId xmlns:a16="http://schemas.microsoft.com/office/drawing/2014/main" id="{28F5F872-25CD-9E4C-B165-92B274ED3F90}"/>
              </a:ext>
            </a:extLst>
          </p:cNvPr>
          <p:cNvPicPr>
            <a:picLocks noChangeAspect="1"/>
          </p:cNvPicPr>
          <p:nvPr/>
        </p:nvPicPr>
        <p:blipFill rotWithShape="1">
          <a:blip r:embed="rId4"/>
          <a:srcRect t="30624" r="75967" b="41243"/>
          <a:stretch/>
        </p:blipFill>
        <p:spPr>
          <a:xfrm>
            <a:off x="7689038" y="2160742"/>
            <a:ext cx="407777" cy="718305"/>
          </a:xfrm>
          <a:prstGeom prst="rect">
            <a:avLst/>
          </a:prstGeom>
        </p:spPr>
      </p:pic>
      <p:sp>
        <p:nvSpPr>
          <p:cNvPr id="96" name="Multiply 95">
            <a:extLst>
              <a:ext uri="{FF2B5EF4-FFF2-40B4-BE49-F238E27FC236}">
                <a16:creationId xmlns:a16="http://schemas.microsoft.com/office/drawing/2014/main" id="{C49F7145-3718-DA45-B96D-194C7B72505B}"/>
              </a:ext>
            </a:extLst>
          </p:cNvPr>
          <p:cNvSpPr/>
          <p:nvPr/>
        </p:nvSpPr>
        <p:spPr>
          <a:xfrm>
            <a:off x="4177690" y="2515947"/>
            <a:ext cx="242105" cy="406399"/>
          </a:xfrm>
          <a:prstGeom prst="mathMultiply">
            <a:avLst/>
          </a:prstGeom>
          <a:solidFill>
            <a:schemeClr val="tx1"/>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7" name="Picture 96">
            <a:extLst>
              <a:ext uri="{FF2B5EF4-FFF2-40B4-BE49-F238E27FC236}">
                <a16:creationId xmlns:a16="http://schemas.microsoft.com/office/drawing/2014/main" id="{C99F296E-AA83-7042-B7E8-161C19B6398E}"/>
              </a:ext>
            </a:extLst>
          </p:cNvPr>
          <p:cNvPicPr>
            <a:picLocks noChangeAspect="1"/>
          </p:cNvPicPr>
          <p:nvPr/>
        </p:nvPicPr>
        <p:blipFill rotWithShape="1">
          <a:blip r:embed="rId5"/>
          <a:srcRect t="26083" b="26142"/>
          <a:stretch/>
        </p:blipFill>
        <p:spPr>
          <a:xfrm>
            <a:off x="7695216" y="2923590"/>
            <a:ext cx="1308548" cy="474902"/>
          </a:xfrm>
          <a:prstGeom prst="rect">
            <a:avLst/>
          </a:prstGeom>
        </p:spPr>
      </p:pic>
      <p:pic>
        <p:nvPicPr>
          <p:cNvPr id="98" name="Picture 97">
            <a:extLst>
              <a:ext uri="{FF2B5EF4-FFF2-40B4-BE49-F238E27FC236}">
                <a16:creationId xmlns:a16="http://schemas.microsoft.com/office/drawing/2014/main" id="{0C6EDDEE-AD4B-5F43-8018-34A5695D9362}"/>
              </a:ext>
            </a:extLst>
          </p:cNvPr>
          <p:cNvPicPr>
            <a:picLocks noChangeAspect="1"/>
          </p:cNvPicPr>
          <p:nvPr/>
        </p:nvPicPr>
        <p:blipFill rotWithShape="1">
          <a:blip r:embed="rId6"/>
          <a:srcRect t="18106" r="70525" b="16787"/>
          <a:stretch/>
        </p:blipFill>
        <p:spPr>
          <a:xfrm>
            <a:off x="7699275" y="3454423"/>
            <a:ext cx="1082453" cy="455600"/>
          </a:xfrm>
          <a:prstGeom prst="rect">
            <a:avLst/>
          </a:prstGeom>
        </p:spPr>
      </p:pic>
      <p:pic>
        <p:nvPicPr>
          <p:cNvPr id="99" name="Picture 98">
            <a:extLst>
              <a:ext uri="{FF2B5EF4-FFF2-40B4-BE49-F238E27FC236}">
                <a16:creationId xmlns:a16="http://schemas.microsoft.com/office/drawing/2014/main" id="{2C7F7630-FB24-0E4C-8455-0014DE34C89E}"/>
              </a:ext>
            </a:extLst>
          </p:cNvPr>
          <p:cNvPicPr>
            <a:picLocks noChangeAspect="1"/>
          </p:cNvPicPr>
          <p:nvPr/>
        </p:nvPicPr>
        <p:blipFill rotWithShape="1">
          <a:blip r:embed="rId7"/>
          <a:srcRect t="16578" r="88383" b="16787"/>
          <a:stretch/>
        </p:blipFill>
        <p:spPr>
          <a:xfrm>
            <a:off x="3668005" y="3387098"/>
            <a:ext cx="493620" cy="497072"/>
          </a:xfrm>
          <a:prstGeom prst="rect">
            <a:avLst/>
          </a:prstGeom>
        </p:spPr>
      </p:pic>
      <p:pic>
        <p:nvPicPr>
          <p:cNvPr id="100" name="Picture 99">
            <a:extLst>
              <a:ext uri="{FF2B5EF4-FFF2-40B4-BE49-F238E27FC236}">
                <a16:creationId xmlns:a16="http://schemas.microsoft.com/office/drawing/2014/main" id="{DB39FFEF-15E1-AC47-9F33-844CA67088FC}"/>
              </a:ext>
            </a:extLst>
          </p:cNvPr>
          <p:cNvPicPr>
            <a:picLocks noChangeAspect="1"/>
          </p:cNvPicPr>
          <p:nvPr/>
        </p:nvPicPr>
        <p:blipFill rotWithShape="1">
          <a:blip r:embed="rId8"/>
          <a:srcRect t="16578" r="87777" b="13146"/>
          <a:stretch/>
        </p:blipFill>
        <p:spPr>
          <a:xfrm>
            <a:off x="6154475" y="1231426"/>
            <a:ext cx="524309" cy="529242"/>
          </a:xfrm>
          <a:prstGeom prst="rect">
            <a:avLst/>
          </a:prstGeom>
        </p:spPr>
      </p:pic>
      <p:grpSp>
        <p:nvGrpSpPr>
          <p:cNvPr id="101" name="Group 100">
            <a:extLst>
              <a:ext uri="{FF2B5EF4-FFF2-40B4-BE49-F238E27FC236}">
                <a16:creationId xmlns:a16="http://schemas.microsoft.com/office/drawing/2014/main" id="{18C1A188-899A-AA4E-80E5-8F2C1037830D}"/>
              </a:ext>
            </a:extLst>
          </p:cNvPr>
          <p:cNvGrpSpPr/>
          <p:nvPr/>
        </p:nvGrpSpPr>
        <p:grpSpPr>
          <a:xfrm>
            <a:off x="343884" y="758512"/>
            <a:ext cx="1830803" cy="1231873"/>
            <a:chOff x="304129" y="682623"/>
            <a:chExt cx="1830803" cy="1231873"/>
          </a:xfrm>
        </p:grpSpPr>
        <p:grpSp>
          <p:nvGrpSpPr>
            <p:cNvPr id="102" name="Group 101">
              <a:extLst>
                <a:ext uri="{FF2B5EF4-FFF2-40B4-BE49-F238E27FC236}">
                  <a16:creationId xmlns:a16="http://schemas.microsoft.com/office/drawing/2014/main" id="{2D17286A-0708-3545-B25C-5681ED9E194A}"/>
                </a:ext>
              </a:extLst>
            </p:cNvPr>
            <p:cNvGrpSpPr>
              <a:grpSpLocks noChangeAspect="1"/>
            </p:cNvGrpSpPr>
            <p:nvPr/>
          </p:nvGrpSpPr>
          <p:grpSpPr>
            <a:xfrm>
              <a:off x="304129" y="682623"/>
              <a:ext cx="819122" cy="1231873"/>
              <a:chOff x="582226" y="764567"/>
              <a:chExt cx="645693" cy="971054"/>
            </a:xfrm>
          </p:grpSpPr>
          <p:sp>
            <p:nvSpPr>
              <p:cNvPr id="105" name="Rectangle 104">
                <a:extLst>
                  <a:ext uri="{FF2B5EF4-FFF2-40B4-BE49-F238E27FC236}">
                    <a16:creationId xmlns:a16="http://schemas.microsoft.com/office/drawing/2014/main" id="{3C3A81FD-03DE-8948-A63E-6A971BE48E02}"/>
                  </a:ext>
                </a:extLst>
              </p:cNvPr>
              <p:cNvSpPr/>
              <p:nvPr/>
            </p:nvSpPr>
            <p:spPr>
              <a:xfrm>
                <a:off x="582226" y="764567"/>
                <a:ext cx="167423" cy="971054"/>
              </a:xfrm>
              <a:prstGeom prst="rect">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99ACF54D-8BAE-7645-8D20-C0247CF84EE4}"/>
                  </a:ext>
                </a:extLst>
              </p:cNvPr>
              <p:cNvSpPr/>
              <p:nvPr/>
            </p:nvSpPr>
            <p:spPr>
              <a:xfrm>
                <a:off x="836776" y="854104"/>
                <a:ext cx="153227" cy="803631"/>
              </a:xfrm>
              <a:prstGeom prst="rect">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8BFEC29-D0F1-8149-915A-7D9C423D20D4}"/>
                  </a:ext>
                </a:extLst>
              </p:cNvPr>
              <p:cNvSpPr/>
              <p:nvPr/>
            </p:nvSpPr>
            <p:spPr>
              <a:xfrm>
                <a:off x="1077128" y="924438"/>
                <a:ext cx="150791" cy="664993"/>
              </a:xfrm>
              <a:prstGeom prst="rect">
                <a:avLst/>
              </a:prstGeom>
              <a:solidFill>
                <a:schemeClr val="accent1">
                  <a:alpha val="0"/>
                </a:schemeClr>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a:extLst>
                  <a:ext uri="{FF2B5EF4-FFF2-40B4-BE49-F238E27FC236}">
                    <a16:creationId xmlns:a16="http://schemas.microsoft.com/office/drawing/2014/main" id="{DC5F30EF-6911-784B-B11D-41B2C24C3E8F}"/>
                  </a:ext>
                </a:extLst>
              </p:cNvPr>
              <p:cNvPicPr>
                <a:picLocks noChangeAspect="1"/>
              </p:cNvPicPr>
              <p:nvPr/>
            </p:nvPicPr>
            <p:blipFill rotWithShape="1">
              <a:blip r:embed="rId9"/>
              <a:srcRect l="12871" t="25888" r="13098" b="23943"/>
              <a:stretch/>
            </p:blipFill>
            <p:spPr>
              <a:xfrm>
                <a:off x="707913" y="1049534"/>
                <a:ext cx="404931" cy="401816"/>
              </a:xfrm>
              <a:prstGeom prst="rect">
                <a:avLst/>
              </a:prstGeom>
              <a:ln w="25400">
                <a:solidFill>
                  <a:srgbClr val="CC6600"/>
                </a:solidFill>
                <a:miter lim="800000"/>
              </a:ln>
            </p:spPr>
          </p:pic>
        </p:grpSp>
        <p:cxnSp>
          <p:nvCxnSpPr>
            <p:cNvPr id="103" name="Straight Connector 102">
              <a:extLst>
                <a:ext uri="{FF2B5EF4-FFF2-40B4-BE49-F238E27FC236}">
                  <a16:creationId xmlns:a16="http://schemas.microsoft.com/office/drawing/2014/main" id="{81B65B70-82D2-134B-844F-120D639E700A}"/>
                </a:ext>
              </a:extLst>
            </p:cNvPr>
            <p:cNvCxnSpPr>
              <a:cxnSpLocks/>
            </p:cNvCxnSpPr>
            <p:nvPr/>
          </p:nvCxnSpPr>
          <p:spPr>
            <a:xfrm>
              <a:off x="1235347" y="1305923"/>
              <a:ext cx="427818" cy="0"/>
            </a:xfrm>
            <a:prstGeom prst="line">
              <a:avLst/>
            </a:prstGeom>
            <a:ln w="25400">
              <a:solidFill>
                <a:srgbClr val="CC6600"/>
              </a:solidFill>
              <a:tailEnd type="stealth" w="lg" len="lg"/>
            </a:ln>
          </p:spPr>
          <p:style>
            <a:lnRef idx="1">
              <a:schemeClr val="accent1"/>
            </a:lnRef>
            <a:fillRef idx="0">
              <a:schemeClr val="accent1"/>
            </a:fillRef>
            <a:effectRef idx="0">
              <a:schemeClr val="accent1"/>
            </a:effectRef>
            <a:fontRef idx="minor">
              <a:schemeClr val="tx1"/>
            </a:fontRef>
          </p:style>
        </p:cxnSp>
        <p:pic>
          <p:nvPicPr>
            <p:cNvPr id="104" name="Picture 103">
              <a:extLst>
                <a:ext uri="{FF2B5EF4-FFF2-40B4-BE49-F238E27FC236}">
                  <a16:creationId xmlns:a16="http://schemas.microsoft.com/office/drawing/2014/main" id="{052614F5-53EF-514B-90E9-762A4B5126E5}"/>
                </a:ext>
              </a:extLst>
            </p:cNvPr>
            <p:cNvPicPr>
              <a:picLocks noChangeAspect="1"/>
            </p:cNvPicPr>
            <p:nvPr/>
          </p:nvPicPr>
          <p:blipFill rotWithShape="1">
            <a:blip r:embed="rId10"/>
            <a:srcRect t="14572" r="82097" b="10824"/>
            <a:stretch/>
          </p:blipFill>
          <p:spPr>
            <a:xfrm>
              <a:off x="1741216" y="1050199"/>
              <a:ext cx="393716" cy="519207"/>
            </a:xfrm>
            <a:prstGeom prst="rect">
              <a:avLst/>
            </a:prstGeom>
          </p:spPr>
        </p:pic>
      </p:grpSp>
      <p:pic>
        <p:nvPicPr>
          <p:cNvPr id="109" name="Picture 108">
            <a:extLst>
              <a:ext uri="{FF2B5EF4-FFF2-40B4-BE49-F238E27FC236}">
                <a16:creationId xmlns:a16="http://schemas.microsoft.com/office/drawing/2014/main" id="{0D4942FC-D9CE-6843-AA36-5F38F79A6BB8}"/>
              </a:ext>
            </a:extLst>
          </p:cNvPr>
          <p:cNvPicPr>
            <a:picLocks noChangeAspect="1"/>
          </p:cNvPicPr>
          <p:nvPr/>
        </p:nvPicPr>
        <p:blipFill rotWithShape="1">
          <a:blip r:embed="rId4"/>
          <a:srcRect r="75638" b="73077"/>
          <a:stretch/>
        </p:blipFill>
        <p:spPr>
          <a:xfrm>
            <a:off x="7683462" y="1356125"/>
            <a:ext cx="413353" cy="687399"/>
          </a:xfrm>
          <a:prstGeom prst="rect">
            <a:avLst/>
          </a:prstGeom>
        </p:spPr>
      </p:pic>
    </p:spTree>
    <p:extLst>
      <p:ext uri="{BB962C8B-B14F-4D97-AF65-F5344CB8AC3E}">
        <p14:creationId xmlns:p14="http://schemas.microsoft.com/office/powerpoint/2010/main" val="32636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0" presetClass="path" presetSubtype="0" accel="50000" decel="50000" fill="hold" grpId="1" nodeType="withEffect">
                                  <p:stCondLst>
                                    <p:cond delay="500"/>
                                  </p:stCondLst>
                                  <p:childTnLst>
                                    <p:animMotion origin="layout" path="M 1.11111E-6 -3.7037E-6 C -0.0066 -0.00308 -0.0132 -0.00617 -0.0191 -0.00802 C -0.025 -0.01018 -0.03021 -0.01111 -0.03542 -0.01172 C -0.0408 -0.01265 -0.04497 -0.01327 -0.05104 -0.01296 C -0.05729 -0.01296 -0.06684 -0.01172 -0.07257 -0.01049 C -0.07847 -0.00956 -0.08229 -0.00833 -0.08611 -0.00679 " pathEditMode="relative" rAng="0" ptsTypes="AAAAAA">
                                      <p:cBhvr>
                                        <p:cTn id="10" dur="1000" fill="hold"/>
                                        <p:tgtEl>
                                          <p:spTgt spid="96"/>
                                        </p:tgtEl>
                                        <p:attrNameLst>
                                          <p:attrName>ppt_x</p:attrName>
                                          <p:attrName>ppt_y</p:attrName>
                                        </p:attrNameLst>
                                      </p:cBhvr>
                                      <p:rCtr x="-4306" y="-679"/>
                                    </p:animMotion>
                                  </p:childTnLst>
                                </p:cTn>
                              </p:par>
                              <p:par>
                                <p:cTn id="11" presetID="0" presetClass="path" presetSubtype="0" accel="50000" decel="50000" fill="hold" grpId="1" nodeType="withEffect">
                                  <p:stCondLst>
                                    <p:cond delay="500"/>
                                  </p:stCondLst>
                                  <p:childTnLst>
                                    <p:animMotion origin="layout" path="M 0 -3.45679E-6 C 0 -0.0108 0 -0.02129 -0.00069 -0.0321 C -0.00139 -0.04259 -0.0026 -0.05154 -0.00451 -0.06481 C -0.00625 -0.07777 -0.00885 -0.09629 -0.01146 -0.11111 C -0.01406 -0.12592 -0.01632 -0.13765 -0.02014 -0.15277 C -0.02378 -0.16759 -0.02917 -0.18642 -0.03368 -0.20092 C -0.03802 -0.21512 -0.04236 -0.22747 -0.04653 -0.23889 C -0.05069 -0.25 -0.05399 -0.2574 -0.05868 -0.2679 C -0.06337 -0.27808 -0.0691 -0.29012 -0.07465 -0.30061 C -0.08003 -0.31111 -0.08594 -0.3216 -0.09167 -0.33086 C -0.09722 -0.33981 -0.10278 -0.34722 -0.10833 -0.35524 C -0.11354 -0.36265 -0.1191 -0.37006 -0.12465 -0.37685 C -0.13003 -0.38333 -0.13524 -0.3895 -0.14097 -0.39537 C -0.14653 -0.40123 -0.15035 -0.40555 -0.15833 -0.41203 C -0.16615 -0.41852 -0.18003 -0.4287 -0.18819 -0.43426 C -0.19635 -0.4395 -0.19948 -0.44043 -0.20729 -0.44413 C -0.21493 -0.44753 -0.22465 -0.45277 -0.23437 -0.45586 C -0.24392 -0.45864 -0.25451 -0.4608 -0.26458 -0.46203 C -0.27448 -0.46327 -0.28385 -0.46389 -0.2941 -0.46327 C -0.30417 -0.46234 -0.31892 -0.45895 -0.32569 -0.45771 C -0.33229 -0.45648 -0.33333 -0.45617 -0.33385 -0.45586 " pathEditMode="relative" rAng="0" ptsTypes="AAAAAAAAAAAAAAAAAAAAA">
                                      <p:cBhvr>
                                        <p:cTn id="12" dur="1000" fill="hold"/>
                                        <p:tgtEl>
                                          <p:spTgt spid="90"/>
                                        </p:tgtEl>
                                        <p:attrNameLst>
                                          <p:attrName>ppt_x</p:attrName>
                                          <p:attrName>ppt_y</p:attrName>
                                        </p:attrNameLst>
                                      </p:cBhvr>
                                      <p:rCtr x="-16701" y="-23179"/>
                                    </p:animMotion>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93"/>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97"/>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nodeType="after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nodeType="afterEffect">
                                  <p:stCondLst>
                                    <p:cond delay="0"/>
                                  </p:stCondLst>
                                  <p:childTnLst>
                                    <p:set>
                                      <p:cBhvr>
                                        <p:cTn id="33" dur="1" fill="hold">
                                          <p:stCondLst>
                                            <p:cond delay="0"/>
                                          </p:stCondLst>
                                        </p:cTn>
                                        <p:tgtEl>
                                          <p:spTgt spid="99"/>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nodeType="after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par>
                          <p:cTn id="41" fill="hold">
                            <p:stCondLst>
                              <p:cond delay="0"/>
                            </p:stCondLst>
                            <p:childTnLst>
                              <p:par>
                                <p:cTn id="42" presetID="1" presetClass="emph" presetSubtype="2" fill="hold" nodeType="afterEffect">
                                  <p:stCondLst>
                                    <p:cond delay="0"/>
                                  </p:stCondLst>
                                  <p:childTnLst>
                                    <p:animClr clrSpc="rgb" dir="cw">
                                      <p:cBhvr>
                                        <p:cTn id="43" dur="500" fill="hold"/>
                                        <p:tgtEl>
                                          <p:spTgt spid="89"/>
                                        </p:tgtEl>
                                        <p:attrNameLst>
                                          <p:attrName>fillcolor</p:attrName>
                                        </p:attrNameLst>
                                      </p:cBhvr>
                                      <p:to>
                                        <a:srgbClr val="99FF32"/>
                                      </p:to>
                                    </p:animClr>
                                    <p:set>
                                      <p:cBhvr>
                                        <p:cTn id="44" dur="500" fill="hold"/>
                                        <p:tgtEl>
                                          <p:spTgt spid="89"/>
                                        </p:tgtEl>
                                        <p:attrNameLst>
                                          <p:attrName>fill.type</p:attrName>
                                        </p:attrNameLst>
                                      </p:cBhvr>
                                      <p:to>
                                        <p:strVal val="solid"/>
                                      </p:to>
                                    </p:set>
                                    <p:set>
                                      <p:cBhvr>
                                        <p:cTn id="45" dur="500" fill="hold"/>
                                        <p:tgtEl>
                                          <p:spTgt spid="89"/>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0" grpId="0" animBg="1"/>
      <p:bldP spid="90" grpId="1" animBg="1"/>
      <p:bldP spid="91" grpId="0" animBg="1"/>
      <p:bldP spid="93" grpId="0" animBg="1"/>
      <p:bldP spid="94" grpId="0" animBg="1"/>
      <p:bldP spid="96" grpId="0" animBg="1"/>
      <p:bldP spid="9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F87E71D-2464-B744-B144-2219627F4507}"/>
              </a:ext>
            </a:extLst>
          </p:cNvPr>
          <p:cNvSpPr>
            <a:spLocks noGrp="1"/>
          </p:cNvSpPr>
          <p:nvPr>
            <p:ph type="body" idx="1"/>
          </p:nvPr>
        </p:nvSpPr>
        <p:spPr>
          <a:xfrm>
            <a:off x="311700" y="800049"/>
            <a:ext cx="8520600" cy="4045327"/>
          </a:xfrm>
        </p:spPr>
        <p:txBody>
          <a:bodyPr/>
          <a:lstStyle/>
          <a:p>
            <a:pPr marL="114300" indent="0">
              <a:buNone/>
            </a:pPr>
            <a:r>
              <a:rPr lang="en-US" sz="2000" b="1" dirty="0">
                <a:solidFill>
                  <a:schemeClr val="accent1"/>
                </a:solidFill>
              </a:rPr>
              <a:t>Standard prototype-based loss</a:t>
            </a:r>
            <a:endParaRPr lang="en-US" b="1" dirty="0">
              <a:solidFill>
                <a:schemeClr val="accent1"/>
              </a:solidFill>
            </a:endParaRPr>
          </a:p>
          <a:p>
            <a:pPr marL="114300" indent="0">
              <a:buNone/>
            </a:pPr>
            <a:endParaRPr lang="en-US" sz="2000" b="1" dirty="0">
              <a:solidFill>
                <a:schemeClr val="accent1"/>
              </a:solidFill>
            </a:endParaRPr>
          </a:p>
          <a:p>
            <a:pPr marL="114300" indent="0">
              <a:buNone/>
            </a:pPr>
            <a:endParaRPr lang="en-US" b="1" dirty="0">
              <a:solidFill>
                <a:schemeClr val="accent1"/>
              </a:solidFill>
            </a:endParaRPr>
          </a:p>
          <a:p>
            <a:pPr marL="114300" indent="0">
              <a:buNone/>
            </a:pPr>
            <a:endParaRPr lang="en-US" sz="2000" b="1" dirty="0">
              <a:solidFill>
                <a:schemeClr val="accent1"/>
              </a:solidFill>
            </a:endParaRPr>
          </a:p>
          <a:p>
            <a:pPr marL="114300" indent="0">
              <a:buNone/>
            </a:pPr>
            <a:r>
              <a:rPr lang="en-US" sz="2000" b="1" dirty="0">
                <a:solidFill>
                  <a:schemeClr val="accent1"/>
                </a:solidFill>
              </a:rPr>
              <a:t>Transformation-Invariant loss</a:t>
            </a:r>
          </a:p>
          <a:p>
            <a:pPr marL="114300" indent="0">
              <a:buNone/>
            </a:pPr>
            <a:endParaRPr lang="en-US" sz="2000" b="1" dirty="0">
              <a:solidFill>
                <a:schemeClr val="accent1"/>
              </a:solidFill>
            </a:endParaRPr>
          </a:p>
          <a:p>
            <a:pPr marL="114300" indent="0">
              <a:buNone/>
            </a:pPr>
            <a:endParaRPr lang="en-US" sz="2000" b="1" dirty="0">
              <a:solidFill>
                <a:schemeClr val="accent1"/>
              </a:solidFill>
            </a:endParaRPr>
          </a:p>
          <a:p>
            <a:pPr marL="114300" indent="0">
              <a:buNone/>
            </a:pPr>
            <a:endParaRPr lang="en-US" sz="2000" b="1" dirty="0">
              <a:solidFill>
                <a:schemeClr val="accent1"/>
              </a:solidFill>
            </a:endParaRPr>
          </a:p>
          <a:p>
            <a:pPr marL="114300" indent="0">
              <a:buNone/>
            </a:pPr>
            <a:r>
              <a:rPr lang="en-US" sz="2000" b="1" dirty="0">
                <a:solidFill>
                  <a:schemeClr val="accent1"/>
                </a:solidFill>
              </a:rPr>
              <a:t>Deep Transformation-Invariant loss</a:t>
            </a:r>
          </a:p>
          <a:p>
            <a:pPr marL="114300" indent="0">
              <a:buNone/>
            </a:pPr>
            <a:endParaRPr lang="en-US" sz="2000" b="1" dirty="0">
              <a:solidFill>
                <a:schemeClr val="accent1"/>
              </a:solidFill>
            </a:endParaRPr>
          </a:p>
          <a:p>
            <a:pPr marL="114300" indent="0">
              <a:buNone/>
            </a:pPr>
            <a:endParaRPr lang="en-US" sz="2000" b="1" dirty="0">
              <a:solidFill>
                <a:schemeClr val="accent1"/>
              </a:solidFill>
            </a:endParaRPr>
          </a:p>
          <a:p>
            <a:pPr marL="114300" indent="0">
              <a:buNone/>
            </a:pPr>
            <a:endParaRPr lang="en-US" sz="2000" b="1" dirty="0">
              <a:solidFill>
                <a:schemeClr val="accent1"/>
              </a:solidFill>
            </a:endParaRPr>
          </a:p>
        </p:txBody>
      </p:sp>
      <p:sp>
        <p:nvSpPr>
          <p:cNvPr id="2" name="Title 1">
            <a:extLst>
              <a:ext uri="{FF2B5EF4-FFF2-40B4-BE49-F238E27FC236}">
                <a16:creationId xmlns:a16="http://schemas.microsoft.com/office/drawing/2014/main" id="{B963B813-1240-F344-85F3-A5CD4B60C4CD}"/>
              </a:ext>
            </a:extLst>
          </p:cNvPr>
          <p:cNvSpPr>
            <a:spLocks noGrp="1"/>
          </p:cNvSpPr>
          <p:nvPr>
            <p:ph type="title"/>
          </p:nvPr>
        </p:nvSpPr>
        <p:spPr/>
        <p:txBody>
          <a:bodyPr/>
          <a:lstStyle/>
          <a:p>
            <a:r>
              <a:rPr lang="en-US" dirty="0"/>
              <a:t>Formalization</a:t>
            </a:r>
          </a:p>
        </p:txBody>
      </p:sp>
      <p:pic>
        <p:nvPicPr>
          <p:cNvPr id="14" name="Picture 13">
            <a:extLst>
              <a:ext uri="{FF2B5EF4-FFF2-40B4-BE49-F238E27FC236}">
                <a16:creationId xmlns:a16="http://schemas.microsoft.com/office/drawing/2014/main" id="{F170C6E8-AC4E-A549-933E-F7BFBF8D6A72}"/>
              </a:ext>
            </a:extLst>
          </p:cNvPr>
          <p:cNvPicPr>
            <a:picLocks noChangeAspect="1"/>
          </p:cNvPicPr>
          <p:nvPr/>
        </p:nvPicPr>
        <p:blipFill>
          <a:blip r:embed="rId3"/>
          <a:stretch>
            <a:fillRect/>
          </a:stretch>
        </p:blipFill>
        <p:spPr>
          <a:xfrm>
            <a:off x="1728037" y="1208179"/>
            <a:ext cx="4395720" cy="1014984"/>
          </a:xfrm>
          <a:prstGeom prst="rect">
            <a:avLst/>
          </a:prstGeom>
        </p:spPr>
      </p:pic>
      <p:sp>
        <p:nvSpPr>
          <p:cNvPr id="3" name="Slide Number Placeholder 2">
            <a:extLst>
              <a:ext uri="{FF2B5EF4-FFF2-40B4-BE49-F238E27FC236}">
                <a16:creationId xmlns:a16="http://schemas.microsoft.com/office/drawing/2014/main" id="{8AA7FBE5-5343-574B-A2DD-165E81D02D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7" name="Picture 6">
            <a:extLst>
              <a:ext uri="{FF2B5EF4-FFF2-40B4-BE49-F238E27FC236}">
                <a16:creationId xmlns:a16="http://schemas.microsoft.com/office/drawing/2014/main" id="{39AFA9B7-75D2-2247-B78F-F5EADD3783D8}"/>
              </a:ext>
            </a:extLst>
          </p:cNvPr>
          <p:cNvPicPr>
            <a:picLocks noChangeAspect="1"/>
          </p:cNvPicPr>
          <p:nvPr/>
        </p:nvPicPr>
        <p:blipFill>
          <a:blip r:embed="rId4"/>
          <a:stretch>
            <a:fillRect/>
          </a:stretch>
        </p:blipFill>
        <p:spPr>
          <a:xfrm>
            <a:off x="1537753" y="2653605"/>
            <a:ext cx="6590268" cy="914400"/>
          </a:xfrm>
          <a:prstGeom prst="rect">
            <a:avLst/>
          </a:prstGeom>
        </p:spPr>
      </p:pic>
      <p:pic>
        <p:nvPicPr>
          <p:cNvPr id="9" name="Picture 8">
            <a:extLst>
              <a:ext uri="{FF2B5EF4-FFF2-40B4-BE49-F238E27FC236}">
                <a16:creationId xmlns:a16="http://schemas.microsoft.com/office/drawing/2014/main" id="{5F765B24-2F00-A349-AF89-10096F852AA7}"/>
              </a:ext>
            </a:extLst>
          </p:cNvPr>
          <p:cNvPicPr>
            <a:picLocks noChangeAspect="1"/>
          </p:cNvPicPr>
          <p:nvPr/>
        </p:nvPicPr>
        <p:blipFill>
          <a:blip r:embed="rId5"/>
          <a:stretch>
            <a:fillRect/>
          </a:stretch>
        </p:blipFill>
        <p:spPr>
          <a:xfrm>
            <a:off x="692092" y="4055156"/>
            <a:ext cx="7759815" cy="914400"/>
          </a:xfrm>
          <a:prstGeom prst="rect">
            <a:avLst/>
          </a:prstGeom>
        </p:spPr>
      </p:pic>
    </p:spTree>
    <p:extLst>
      <p:ext uri="{BB962C8B-B14F-4D97-AF65-F5344CB8AC3E}">
        <p14:creationId xmlns:p14="http://schemas.microsoft.com/office/powerpoint/2010/main" val="374696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E8C1D8A-9BC1-5642-948E-978AD502D203}"/>
              </a:ext>
            </a:extLst>
          </p:cNvPr>
          <p:cNvSpPr>
            <a:spLocks noGrp="1"/>
          </p:cNvSpPr>
          <p:nvPr>
            <p:ph type="body" idx="1"/>
          </p:nvPr>
        </p:nvSpPr>
        <p:spPr>
          <a:xfrm>
            <a:off x="311700" y="800049"/>
            <a:ext cx="8520600" cy="4045327"/>
          </a:xfrm>
        </p:spPr>
        <p:txBody>
          <a:bodyPr/>
          <a:lstStyle/>
          <a:p>
            <a:pPr marL="114300" indent="0">
              <a:buNone/>
            </a:pPr>
            <a:r>
              <a:rPr lang="en-US" sz="2000" b="1" dirty="0">
                <a:solidFill>
                  <a:schemeClr val="accent1"/>
                </a:solidFill>
              </a:rPr>
              <a:t>K-means</a:t>
            </a:r>
            <a:endParaRPr lang="en-US" b="1" dirty="0">
              <a:solidFill>
                <a:schemeClr val="accent1"/>
              </a:solidFill>
            </a:endParaRPr>
          </a:p>
          <a:p>
            <a:pPr marL="114300" indent="0">
              <a:buNone/>
            </a:pPr>
            <a:endParaRPr lang="en-US" sz="2000" b="1" dirty="0">
              <a:solidFill>
                <a:schemeClr val="accent1"/>
              </a:solidFill>
            </a:endParaRPr>
          </a:p>
          <a:p>
            <a:pPr marL="114300" indent="0">
              <a:buNone/>
            </a:pPr>
            <a:endParaRPr lang="en-US" b="1" dirty="0">
              <a:solidFill>
                <a:schemeClr val="accent1"/>
              </a:solidFill>
            </a:endParaRPr>
          </a:p>
          <a:p>
            <a:pPr marL="114300" indent="0">
              <a:buNone/>
            </a:pPr>
            <a:endParaRPr lang="en-US" sz="2000" b="1" dirty="0">
              <a:solidFill>
                <a:schemeClr val="accent1"/>
              </a:solidFill>
            </a:endParaRPr>
          </a:p>
          <a:p>
            <a:pPr marL="114300" indent="0">
              <a:buNone/>
            </a:pPr>
            <a:endParaRPr lang="en-US" sz="2400" b="1" dirty="0">
              <a:solidFill>
                <a:schemeClr val="accent1"/>
              </a:solidFill>
            </a:endParaRPr>
          </a:p>
          <a:p>
            <a:pPr marL="114300" indent="0">
              <a:buNone/>
            </a:pPr>
            <a:r>
              <a:rPr lang="en-US" sz="2000" b="1" dirty="0">
                <a:solidFill>
                  <a:schemeClr val="accent1"/>
                </a:solidFill>
              </a:rPr>
              <a:t>Gaussian mixture model</a:t>
            </a:r>
          </a:p>
          <a:p>
            <a:pPr marL="114300" indent="0">
              <a:buNone/>
            </a:pPr>
            <a:endParaRPr lang="en-US" sz="2000" b="1" dirty="0">
              <a:solidFill>
                <a:schemeClr val="accent1"/>
              </a:solidFill>
            </a:endParaRPr>
          </a:p>
          <a:p>
            <a:pPr marL="114300" indent="0">
              <a:buNone/>
            </a:pPr>
            <a:endParaRPr lang="en-US" sz="2000" b="1" dirty="0">
              <a:solidFill>
                <a:schemeClr val="accent1"/>
              </a:solidFill>
            </a:endParaRPr>
          </a:p>
          <a:p>
            <a:pPr marL="114300" indent="0">
              <a:buNone/>
            </a:pPr>
            <a:endParaRPr lang="en-US" sz="2000" b="1" dirty="0">
              <a:solidFill>
                <a:schemeClr val="accent1"/>
              </a:solidFill>
            </a:endParaRPr>
          </a:p>
        </p:txBody>
      </p:sp>
      <p:sp>
        <p:nvSpPr>
          <p:cNvPr id="2" name="Title 1">
            <a:extLst>
              <a:ext uri="{FF2B5EF4-FFF2-40B4-BE49-F238E27FC236}">
                <a16:creationId xmlns:a16="http://schemas.microsoft.com/office/drawing/2014/main" id="{21767A33-5C04-3C47-A14E-369D104B15C8}"/>
              </a:ext>
            </a:extLst>
          </p:cNvPr>
          <p:cNvSpPr>
            <a:spLocks noGrp="1"/>
          </p:cNvSpPr>
          <p:nvPr>
            <p:ph type="title"/>
          </p:nvPr>
        </p:nvSpPr>
        <p:spPr/>
        <p:txBody>
          <a:bodyPr/>
          <a:lstStyle/>
          <a:p>
            <a:r>
              <a:rPr lang="en-US" dirty="0"/>
              <a:t>Applications</a:t>
            </a:r>
          </a:p>
        </p:txBody>
      </p:sp>
      <p:sp>
        <p:nvSpPr>
          <p:cNvPr id="3" name="Slide Number Placeholder 2">
            <a:extLst>
              <a:ext uri="{FF2B5EF4-FFF2-40B4-BE49-F238E27FC236}">
                <a16:creationId xmlns:a16="http://schemas.microsoft.com/office/drawing/2014/main" id="{8C465CC6-F5AC-0C48-80F8-63094CE2CF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11" name="Picture 10">
            <a:extLst>
              <a:ext uri="{FF2B5EF4-FFF2-40B4-BE49-F238E27FC236}">
                <a16:creationId xmlns:a16="http://schemas.microsoft.com/office/drawing/2014/main" id="{631A8B4F-7E6D-0440-99C3-60E46BF692A6}"/>
              </a:ext>
            </a:extLst>
          </p:cNvPr>
          <p:cNvPicPr>
            <a:picLocks noChangeAspect="1"/>
          </p:cNvPicPr>
          <p:nvPr/>
        </p:nvPicPr>
        <p:blipFill>
          <a:blip r:embed="rId3"/>
          <a:stretch>
            <a:fillRect/>
          </a:stretch>
        </p:blipFill>
        <p:spPr>
          <a:xfrm>
            <a:off x="2112367" y="627503"/>
            <a:ext cx="4138314" cy="822960"/>
          </a:xfrm>
          <a:prstGeom prst="rect">
            <a:avLst/>
          </a:prstGeom>
        </p:spPr>
      </p:pic>
      <p:pic>
        <p:nvPicPr>
          <p:cNvPr id="10" name="Picture 9">
            <a:extLst>
              <a:ext uri="{FF2B5EF4-FFF2-40B4-BE49-F238E27FC236}">
                <a16:creationId xmlns:a16="http://schemas.microsoft.com/office/drawing/2014/main" id="{5CBF7230-B321-AC46-9121-6321A91F9468}"/>
              </a:ext>
            </a:extLst>
          </p:cNvPr>
          <p:cNvPicPr>
            <a:picLocks noChangeAspect="1"/>
          </p:cNvPicPr>
          <p:nvPr/>
        </p:nvPicPr>
        <p:blipFill>
          <a:blip r:embed="rId4"/>
          <a:stretch>
            <a:fillRect/>
          </a:stretch>
        </p:blipFill>
        <p:spPr>
          <a:xfrm>
            <a:off x="958883" y="3062408"/>
            <a:ext cx="6426641" cy="768096"/>
          </a:xfrm>
          <a:prstGeom prst="rect">
            <a:avLst/>
          </a:prstGeom>
        </p:spPr>
      </p:pic>
      <p:pic>
        <p:nvPicPr>
          <p:cNvPr id="5" name="Picture 4">
            <a:extLst>
              <a:ext uri="{FF2B5EF4-FFF2-40B4-BE49-F238E27FC236}">
                <a16:creationId xmlns:a16="http://schemas.microsoft.com/office/drawing/2014/main" id="{86A0E990-40CB-2443-94EA-771BD818977B}"/>
              </a:ext>
            </a:extLst>
          </p:cNvPr>
          <p:cNvPicPr>
            <a:picLocks noChangeAspect="1"/>
          </p:cNvPicPr>
          <p:nvPr/>
        </p:nvPicPr>
        <p:blipFill>
          <a:blip r:embed="rId5"/>
          <a:stretch>
            <a:fillRect/>
          </a:stretch>
        </p:blipFill>
        <p:spPr>
          <a:xfrm>
            <a:off x="1091120" y="1597146"/>
            <a:ext cx="6179417" cy="822960"/>
          </a:xfrm>
          <a:prstGeom prst="rect">
            <a:avLst/>
          </a:prstGeom>
        </p:spPr>
      </p:pic>
      <p:grpSp>
        <p:nvGrpSpPr>
          <p:cNvPr id="14" name="Group 13">
            <a:extLst>
              <a:ext uri="{FF2B5EF4-FFF2-40B4-BE49-F238E27FC236}">
                <a16:creationId xmlns:a16="http://schemas.microsoft.com/office/drawing/2014/main" id="{4A511DD6-3484-4E4B-9850-91AAA6AF0DE4}"/>
              </a:ext>
            </a:extLst>
          </p:cNvPr>
          <p:cNvGrpSpPr/>
          <p:nvPr/>
        </p:nvGrpSpPr>
        <p:grpSpPr>
          <a:xfrm>
            <a:off x="41147" y="4028099"/>
            <a:ext cx="9085601" cy="758952"/>
            <a:chOff x="49773" y="4028099"/>
            <a:chExt cx="9085601" cy="758952"/>
          </a:xfrm>
        </p:grpSpPr>
        <p:pic>
          <p:nvPicPr>
            <p:cNvPr id="12" name="Picture 11">
              <a:extLst>
                <a:ext uri="{FF2B5EF4-FFF2-40B4-BE49-F238E27FC236}">
                  <a16:creationId xmlns:a16="http://schemas.microsoft.com/office/drawing/2014/main" id="{073104CA-C019-AD4D-BBF8-A0EFA696A0B3}"/>
                </a:ext>
              </a:extLst>
            </p:cNvPr>
            <p:cNvPicPr>
              <a:picLocks noChangeAspect="1"/>
            </p:cNvPicPr>
            <p:nvPr/>
          </p:nvPicPr>
          <p:blipFill>
            <a:blip r:embed="rId6"/>
            <a:stretch>
              <a:fillRect/>
            </a:stretch>
          </p:blipFill>
          <p:spPr>
            <a:xfrm>
              <a:off x="3809509" y="4028099"/>
              <a:ext cx="5325865" cy="758952"/>
            </a:xfrm>
            <a:prstGeom prst="rect">
              <a:avLst/>
            </a:prstGeom>
          </p:spPr>
        </p:pic>
        <p:pic>
          <p:nvPicPr>
            <p:cNvPr id="8" name="Picture 7">
              <a:extLst>
                <a:ext uri="{FF2B5EF4-FFF2-40B4-BE49-F238E27FC236}">
                  <a16:creationId xmlns:a16="http://schemas.microsoft.com/office/drawing/2014/main" id="{0E8E2AF9-BD3C-DE40-867B-10895AC9EC0D}"/>
                </a:ext>
              </a:extLst>
            </p:cNvPr>
            <p:cNvPicPr>
              <a:picLocks noChangeAspect="1"/>
            </p:cNvPicPr>
            <p:nvPr/>
          </p:nvPicPr>
          <p:blipFill>
            <a:blip r:embed="rId7"/>
            <a:stretch>
              <a:fillRect/>
            </a:stretch>
          </p:blipFill>
          <p:spPr>
            <a:xfrm>
              <a:off x="49773" y="4028099"/>
              <a:ext cx="3768362" cy="758952"/>
            </a:xfrm>
            <a:prstGeom prst="rect">
              <a:avLst/>
            </a:prstGeom>
          </p:spPr>
        </p:pic>
      </p:grpSp>
    </p:spTree>
    <p:extLst>
      <p:ext uri="{BB962C8B-B14F-4D97-AF65-F5344CB8AC3E}">
        <p14:creationId xmlns:p14="http://schemas.microsoft.com/office/powerpoint/2010/main" val="277032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Dark">
  <a:themeElements>
    <a:clrScheme name="Simple Dark">
      <a:dk1>
        <a:srgbClr val="FFFFFF"/>
      </a:dk1>
      <a:lt1>
        <a:srgbClr val="212121"/>
      </a:lt1>
      <a:dk2>
        <a:srgbClr val="EFEFEF"/>
      </a:dk2>
      <a:lt2>
        <a:srgbClr val="D9D9D9"/>
      </a:lt2>
      <a:accent1>
        <a:srgbClr val="4C9D96"/>
      </a:accent1>
      <a:accent2>
        <a:srgbClr val="FFFFFF"/>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5105</TotalTime>
  <Words>1934</Words>
  <Application>Microsoft Macintosh PowerPoint</Application>
  <PresentationFormat>On-screen Show (16:9)</PresentationFormat>
  <Paragraphs>184</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.AppleSystemUIFont</vt:lpstr>
      <vt:lpstr>Arial</vt:lpstr>
      <vt:lpstr>Wingdings</vt:lpstr>
      <vt:lpstr>Simple Dark</vt:lpstr>
      <vt:lpstr>Deep Transformation-Invariant Clustering</vt:lpstr>
      <vt:lpstr>Our work</vt:lpstr>
      <vt:lpstr>Why traditional clustering algorithms fail on images?</vt:lpstr>
      <vt:lpstr>Common solutions</vt:lpstr>
      <vt:lpstr>Our work</vt:lpstr>
      <vt:lpstr>Standard prototype-based clustering</vt:lpstr>
      <vt:lpstr>Deep Transformation–Invariant clustering</vt:lpstr>
      <vt:lpstr>Formalization</vt:lpstr>
      <vt:lpstr>Applications</vt:lpstr>
      <vt:lpstr>Learning image transformations</vt:lpstr>
      <vt:lpstr>Example on MNIST</vt:lpstr>
      <vt:lpstr>Results on standard clustering benchmarks</vt:lpstr>
      <vt:lpstr>Qualitative results – prototypes</vt:lpstr>
      <vt:lpstr>Qualitative results – transformations on MNIST </vt:lpstr>
      <vt:lpstr>Qualitative results – transformations on F-MNIST</vt:lpstr>
      <vt:lpstr>Qualitative results – transformations on MNIST-color</vt:lpstr>
      <vt:lpstr>Results on web images </vt:lpstr>
      <vt:lpstr>Results on web images – prototypes</vt:lpstr>
      <vt:lpstr>Results on Instagram hashtags</vt:lpstr>
      <vt:lpstr>PowerPoint Presentation</vt:lpstr>
      <vt:lpstr>PowerPoint Presentation</vt:lpstr>
      <vt:lpstr>Conclusion</vt:lpstr>
      <vt:lpstr>Deep Transformation-Invariant Clustering</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Transformation-Invariant Clustering</dc:title>
  <cp:lastModifiedBy>Microsoft Office User</cp:lastModifiedBy>
  <cp:revision>343</cp:revision>
  <dcterms:modified xsi:type="dcterms:W3CDTF">2020-10-26T17:43:16Z</dcterms:modified>
</cp:coreProperties>
</file>